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04" r:id="rId1"/>
  </p:sldMasterIdLst>
  <p:notesMasterIdLst>
    <p:notesMasterId r:id="rId9"/>
  </p:notesMasterIdLst>
  <p:sldIdLst>
    <p:sldId id="256" r:id="rId2"/>
    <p:sldId id="259" r:id="rId3"/>
    <p:sldId id="269" r:id="rId4"/>
    <p:sldId id="290" r:id="rId5"/>
    <p:sldId id="291" r:id="rId6"/>
    <p:sldId id="292" r:id="rId7"/>
    <p:sldId id="263" r:id="rId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ledning" id="{34E68ABD-6E42-EC4D-93BF-C9EAA73E5571}">
          <p14:sldIdLst>
            <p14:sldId id="256"/>
          </p14:sldIdLst>
        </p14:section>
        <p14:section name="Namnlöst avsnitt" id="{243E2C1A-A901-C94C-82A4-3425ADEF969A}">
          <p14:sldIdLst>
            <p14:sldId id="259"/>
          </p14:sldIdLst>
        </p14:section>
        <p14:section name="Resultat Hyresgäster och Corona" id="{76DE2033-C9A0-414D-BC2C-F7ABC5D43311}">
          <p14:sldIdLst>
            <p14:sldId id="269"/>
            <p14:sldId id="290"/>
            <p14:sldId id="291"/>
            <p14:sldId id="292"/>
          </p14:sldIdLst>
        </p14:section>
        <p14:section name="Avslut" id="{72A6A785-0C76-CA43-B2D2-3C77B2201C73}">
          <p14:sldIdLst>
            <p14:sldId id="263"/>
          </p14:sldIdLst>
        </p14:section>
      </p14:sectionLst>
    </p:ext>
    <p:ext uri="{EFAFB233-063F-42B5-8137-9DF3F51BA10A}">
      <p15:sldGuideLst xmlns:p15="http://schemas.microsoft.com/office/powerpoint/2012/main">
        <p15:guide id="1" orient="horz" pos="2160" userDrawn="1">
          <p15:clr>
            <a:srgbClr val="A4A3A4"/>
          </p15:clr>
        </p15:guide>
        <p15:guide id="2" pos="211"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2A03"/>
    <a:srgbClr val="9DCC99"/>
    <a:srgbClr val="64B44B"/>
    <a:srgbClr val="C3E4E6"/>
    <a:srgbClr val="F2F2F1"/>
    <a:srgbClr val="D5E8CB"/>
    <a:srgbClr val="B4DD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202B0CA-FC54-4496-8BCA-5EF66A818D29}" styleName="Mörkt forma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93D81CF-94F2-401A-BA57-92F5A7B2D0C5}" styleName="Mellanmörkt format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Format med tema 1 - dekorfärg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91EBBBCC-DAD2-459C-BE2E-F6DE35CF9A28}" styleName="Mörkt format 2 - Dekorfärg 3/Dekorfärg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107" autoAdjust="0"/>
    <p:restoredTop sz="86376"/>
  </p:normalViewPr>
  <p:slideViewPr>
    <p:cSldViewPr snapToObjects="1" showGuides="1">
      <p:cViewPr varScale="1">
        <p:scale>
          <a:sx n="81" d="100"/>
          <a:sy n="81" d="100"/>
        </p:scale>
        <p:origin x="792" y="91"/>
      </p:cViewPr>
      <p:guideLst>
        <p:guide orient="horz" pos="2160"/>
        <p:guide pos="211"/>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Objects="1" showGuides="1">
      <p:cViewPr varScale="1">
        <p:scale>
          <a:sx n="154" d="100"/>
          <a:sy n="154" d="100"/>
        </p:scale>
        <p:origin x="4408" y="2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Users\emmahammarsten\ownCloud\Kunder\Hyresga&#776;stfo&#776;reningen%20nationellt\1360%20Corona\Databas\1360%20Tabeller%20och%20grafer.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51044443245301896"/>
          <c:y val="4.3343642684565802E-2"/>
          <c:w val="0.469735673801912"/>
          <c:h val="0.88760748031496095"/>
        </c:manualLayout>
      </c:layout>
      <c:barChart>
        <c:barDir val="bar"/>
        <c:grouping val="clustered"/>
        <c:varyColors val="0"/>
        <c:ser>
          <c:idx val="0"/>
          <c:order val="0"/>
          <c:spPr>
            <a:solidFill>
              <a:srgbClr val="64B44B"/>
            </a:solidFill>
            <a:ln>
              <a:noFill/>
            </a:ln>
            <a:effectLst/>
          </c:spPr>
          <c:invertIfNegative val="0"/>
          <c:dPt>
            <c:idx val="0"/>
            <c:invertIfNegative val="0"/>
            <c:bubble3D val="0"/>
            <c:spPr>
              <a:solidFill>
                <a:srgbClr val="64B44B"/>
              </a:solidFill>
              <a:ln>
                <a:noFill/>
              </a:ln>
              <a:effectLst/>
            </c:spPr>
            <c:extLst>
              <c:ext xmlns:c16="http://schemas.microsoft.com/office/drawing/2014/chart" uri="{C3380CC4-5D6E-409C-BE32-E72D297353CC}">
                <c16:uniqueId val="{00000001-7FE2-6C44-925A-28AC6821D5CC}"/>
              </c:ext>
            </c:extLst>
          </c:dPt>
          <c:dPt>
            <c:idx val="1"/>
            <c:invertIfNegative val="0"/>
            <c:bubble3D val="0"/>
            <c:spPr>
              <a:solidFill>
                <a:srgbClr val="64B44B"/>
              </a:solidFill>
              <a:ln>
                <a:noFill/>
              </a:ln>
              <a:effectLst/>
            </c:spPr>
            <c:extLst>
              <c:ext xmlns:c16="http://schemas.microsoft.com/office/drawing/2014/chart" uri="{C3380CC4-5D6E-409C-BE32-E72D297353CC}">
                <c16:uniqueId val="{00000003-7FE2-6C44-925A-28AC6821D5CC}"/>
              </c:ext>
            </c:extLst>
          </c:dPt>
          <c:dPt>
            <c:idx val="2"/>
            <c:invertIfNegative val="0"/>
            <c:bubble3D val="0"/>
            <c:spPr>
              <a:solidFill>
                <a:srgbClr val="64B44B"/>
              </a:solidFill>
              <a:ln>
                <a:noFill/>
              </a:ln>
              <a:effectLst/>
            </c:spPr>
            <c:extLst>
              <c:ext xmlns:c16="http://schemas.microsoft.com/office/drawing/2014/chart" uri="{C3380CC4-5D6E-409C-BE32-E72D297353CC}">
                <c16:uniqueId val="{00000005-7FE2-6C44-925A-28AC6821D5CC}"/>
              </c:ext>
            </c:extLst>
          </c:dPt>
          <c:dPt>
            <c:idx val="3"/>
            <c:invertIfNegative val="0"/>
            <c:bubble3D val="0"/>
            <c:spPr>
              <a:solidFill>
                <a:srgbClr val="64B44B"/>
              </a:solidFill>
              <a:ln>
                <a:noFill/>
              </a:ln>
              <a:effectLst/>
            </c:spPr>
            <c:extLst>
              <c:ext xmlns:c16="http://schemas.microsoft.com/office/drawing/2014/chart" uri="{C3380CC4-5D6E-409C-BE32-E72D297353CC}">
                <c16:uniqueId val="{00000007-7FE2-6C44-925A-28AC6821D5CC}"/>
              </c:ext>
            </c:extLst>
          </c:dPt>
          <c:dLbls>
            <c:spPr>
              <a:noFill/>
              <a:ln>
                <a:noFill/>
              </a:ln>
              <a:effectLst/>
            </c:spPr>
            <c:txPr>
              <a:bodyPr rot="0" spcFirstLastPara="1" vertOverflow="ellipsis" vert="horz" wrap="square" anchor="ctr" anchorCtr="1"/>
              <a:lstStyle/>
              <a:p>
                <a:pPr>
                  <a:defRPr sz="1600" b="0" i="0" u="none" strike="noStrike" kern="1200" baseline="0">
                    <a:solidFill>
                      <a:schemeClr val="tx1">
                        <a:lumMod val="85000"/>
                        <a:lumOff val="15000"/>
                      </a:schemeClr>
                    </a:solidFill>
                    <a:latin typeface="Arial" panose="020B0604020202020204" pitchFamily="34" charset="0"/>
                    <a:ea typeface="+mn-ea"/>
                    <a:cs typeface="Arial" panose="020B0604020202020204" pitchFamily="34" charset="0"/>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Data!$B$28:$B$32</c:f>
              <c:strCache>
                <c:ptCount val="5"/>
                <c:pt idx="0">
                  <c:v>Jag har oroat mig för att använda gemensamma utrymmen såsom tvättstuga</c:v>
                </c:pt>
                <c:pt idx="1">
                  <c:v>Jag har minskat eller helt upphört att använda gemensamma utrymmen såsom tvättstuga</c:v>
                </c:pt>
                <c:pt idx="2">
                  <c:v>Jag har oroat mig för att släppa in hantverkare eller servicepersonal som ska genomföra reparationer eller liknande i</c:v>
                </c:pt>
                <c:pt idx="3">
                  <c:v>Jag har undvikit att göra felanmälningar kring saker i min lägenhet för att undvika besök</c:v>
                </c:pt>
                <c:pt idx="4">
                  <c:v>Inget av ovanstående</c:v>
                </c:pt>
              </c:strCache>
            </c:strRef>
          </c:cat>
          <c:val>
            <c:numRef>
              <c:f>Data!$C$28:$C$32</c:f>
              <c:numCache>
                <c:formatCode>0%</c:formatCode>
                <c:ptCount val="5"/>
                <c:pt idx="0">
                  <c:v>0.2</c:v>
                </c:pt>
                <c:pt idx="1">
                  <c:v>0.15</c:v>
                </c:pt>
                <c:pt idx="2">
                  <c:v>0.18</c:v>
                </c:pt>
                <c:pt idx="3">
                  <c:v>0.17</c:v>
                </c:pt>
                <c:pt idx="4">
                  <c:v>0.57999999999999996</c:v>
                </c:pt>
              </c:numCache>
            </c:numRef>
          </c:val>
          <c:extLst>
            <c:ext xmlns:c16="http://schemas.microsoft.com/office/drawing/2014/chart" uri="{C3380CC4-5D6E-409C-BE32-E72D297353CC}">
              <c16:uniqueId val="{00000008-7FE2-6C44-925A-28AC6821D5CC}"/>
            </c:ext>
          </c:extLst>
        </c:ser>
        <c:dLbls>
          <c:showLegendKey val="0"/>
          <c:showVal val="0"/>
          <c:showCatName val="0"/>
          <c:showSerName val="0"/>
          <c:showPercent val="0"/>
          <c:showBubbleSize val="0"/>
        </c:dLbls>
        <c:gapWidth val="55"/>
        <c:axId val="2137915064"/>
        <c:axId val="2137918680"/>
      </c:barChart>
      <c:catAx>
        <c:axId val="2137915064"/>
        <c:scaling>
          <c:orientation val="maxMin"/>
        </c:scaling>
        <c:delete val="0"/>
        <c:axPos val="l"/>
        <c:numFmt formatCode="General" sourceLinked="1"/>
        <c:majorTickMark val="none"/>
        <c:minorTickMark val="none"/>
        <c:tickLblPos val="nextTo"/>
        <c:spPr>
          <a:noFill/>
          <a:ln w="31750"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Arial" panose="020B0604020202020204" pitchFamily="34" charset="0"/>
                <a:ea typeface="+mn-ea"/>
                <a:cs typeface="Arial" panose="020B0604020202020204" pitchFamily="34" charset="0"/>
              </a:defRPr>
            </a:pPr>
            <a:endParaRPr lang="sv-SE"/>
          </a:p>
        </c:txPr>
        <c:crossAx val="2137918680"/>
        <c:crosses val="autoZero"/>
        <c:auto val="1"/>
        <c:lblAlgn val="ctr"/>
        <c:lblOffset val="100"/>
        <c:noMultiLvlLbl val="0"/>
      </c:catAx>
      <c:valAx>
        <c:axId val="2137918680"/>
        <c:scaling>
          <c:orientation val="minMax"/>
        </c:scaling>
        <c:delete val="1"/>
        <c:axPos val="t"/>
        <c:numFmt formatCode="0%" sourceLinked="1"/>
        <c:majorTickMark val="none"/>
        <c:minorTickMark val="none"/>
        <c:tickLblPos val="nextTo"/>
        <c:crossAx val="2137915064"/>
        <c:crosses val="autoZero"/>
        <c:crossBetween val="between"/>
      </c:valAx>
      <c:spPr>
        <a:noFill/>
        <a:ln>
          <a:noFill/>
        </a:ln>
        <a:effectLst/>
      </c:spPr>
    </c:plotArea>
    <c:plotVisOnly val="1"/>
    <c:dispBlanksAs val="gap"/>
    <c:showDLblsOverMax val="0"/>
    <c:extLst/>
  </c:chart>
  <c:spPr>
    <a:noFill/>
    <a:ln w="9525" cap="flat" cmpd="sng" algn="ctr">
      <a:noFill/>
      <a:round/>
    </a:ln>
    <a:effectLst/>
  </c:spPr>
  <c:txPr>
    <a:bodyPr/>
    <a:lstStyle/>
    <a:p>
      <a:pPr>
        <a:defRPr sz="1600" b="0" i="0">
          <a:solidFill>
            <a:schemeClr val="tx1">
              <a:lumMod val="85000"/>
              <a:lumOff val="15000"/>
            </a:schemeClr>
          </a:solidFill>
          <a:latin typeface="Arial" panose="020B0604020202020204" pitchFamily="34" charset="0"/>
          <a:cs typeface="Arial" panose="020B0604020202020204" pitchFamily="34" charset="0"/>
        </a:defRPr>
      </a:pPr>
      <a:endParaRPr lang="sv-SE"/>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sv-SE" dirty="0"/>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45E3DC4D-0ECA-6F4E-9BF2-1C79BD19F057}" type="datetimeFigureOut">
              <a:rPr lang="sv-SE" smtClean="0"/>
              <a:pPr/>
              <a:t>2020-07-01</a:t>
            </a:fld>
            <a:endParaRPr lang="sv-SE" dirty="0"/>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dirty="0"/>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sv-SE"/>
              <a:t>Redigera format för bakgrundstext
Nivå två
Nivå tre
Nivå fyra
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sv-SE" dirty="0"/>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C81C3B8D-7141-954A-9EE2-0A3BF8E80BF3}" type="slidenum">
              <a:rPr lang="sv-SE" smtClean="0"/>
              <a:pPr/>
              <a:t>‹#›</a:t>
            </a:fld>
            <a:endParaRPr lang="sv-SE" dirty="0"/>
          </a:p>
        </p:txBody>
      </p:sp>
    </p:spTree>
    <p:extLst>
      <p:ext uri="{BB962C8B-B14F-4D97-AF65-F5344CB8AC3E}">
        <p14:creationId xmlns:p14="http://schemas.microsoft.com/office/powerpoint/2010/main" val="219734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81C3B8D-7141-954A-9EE2-0A3BF8E80BF3}" type="slidenum">
              <a:rPr lang="sv-SE" smtClean="0"/>
              <a:t>1</a:t>
            </a:fld>
            <a:endParaRPr lang="sv-SE"/>
          </a:p>
        </p:txBody>
      </p:sp>
    </p:spTree>
    <p:extLst>
      <p:ext uri="{BB962C8B-B14F-4D97-AF65-F5344CB8AC3E}">
        <p14:creationId xmlns:p14="http://schemas.microsoft.com/office/powerpoint/2010/main" val="3854975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2</a:t>
            </a:fld>
            <a:endParaRPr lang="sv-SE"/>
          </a:p>
        </p:txBody>
      </p:sp>
    </p:spTree>
    <p:extLst>
      <p:ext uri="{BB962C8B-B14F-4D97-AF65-F5344CB8AC3E}">
        <p14:creationId xmlns:p14="http://schemas.microsoft.com/office/powerpoint/2010/main" val="6631833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3</a:t>
            </a:fld>
            <a:endParaRPr lang="sv-SE"/>
          </a:p>
        </p:txBody>
      </p:sp>
    </p:spTree>
    <p:extLst>
      <p:ext uri="{BB962C8B-B14F-4D97-AF65-F5344CB8AC3E}">
        <p14:creationId xmlns:p14="http://schemas.microsoft.com/office/powerpoint/2010/main" val="35897042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4</a:t>
            </a:fld>
            <a:endParaRPr lang="sv-SE"/>
          </a:p>
        </p:txBody>
      </p:sp>
    </p:spTree>
    <p:extLst>
      <p:ext uri="{BB962C8B-B14F-4D97-AF65-F5344CB8AC3E}">
        <p14:creationId xmlns:p14="http://schemas.microsoft.com/office/powerpoint/2010/main" val="2136276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5</a:t>
            </a:fld>
            <a:endParaRPr lang="sv-SE"/>
          </a:p>
        </p:txBody>
      </p:sp>
    </p:spTree>
    <p:extLst>
      <p:ext uri="{BB962C8B-B14F-4D97-AF65-F5344CB8AC3E}">
        <p14:creationId xmlns:p14="http://schemas.microsoft.com/office/powerpoint/2010/main" val="10087634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6</a:t>
            </a:fld>
            <a:endParaRPr lang="sv-SE"/>
          </a:p>
        </p:txBody>
      </p:sp>
    </p:spTree>
    <p:extLst>
      <p:ext uri="{BB962C8B-B14F-4D97-AF65-F5344CB8AC3E}">
        <p14:creationId xmlns:p14="http://schemas.microsoft.com/office/powerpoint/2010/main" val="20799060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7</a:t>
            </a:fld>
            <a:endParaRPr lang="sv-SE"/>
          </a:p>
        </p:txBody>
      </p:sp>
    </p:spTree>
    <p:extLst>
      <p:ext uri="{BB962C8B-B14F-4D97-AF65-F5344CB8AC3E}">
        <p14:creationId xmlns:p14="http://schemas.microsoft.com/office/powerpoint/2010/main" val="13888705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sv-SE"/>
              <a:t>Klicka här för att ändra mall för rubrikformat</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1800" b="1" i="0">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AD2BC133-51DD-1041-93AA-999F983FB177}" type="datetimeFigureOut">
              <a:rPr lang="sv-SE" smtClean="0"/>
              <a:t>2020-07-01</a:t>
            </a:fld>
            <a:endParaRPr lang="sv-SE" dirty="0"/>
          </a:p>
        </p:txBody>
      </p:sp>
      <p:sp>
        <p:nvSpPr>
          <p:cNvPr id="5" name="Footer Placeholder 4"/>
          <p:cNvSpPr>
            <a:spLocks noGrp="1"/>
          </p:cNvSpPr>
          <p:nvPr>
            <p:ph type="ftr" sz="quarter" idx="11"/>
          </p:nvPr>
        </p:nvSpPr>
        <p:spPr>
          <a:xfrm>
            <a:off x="4038600" y="6356352"/>
            <a:ext cx="4114800" cy="365125"/>
          </a:xfrm>
          <a:prstGeom prst="rect">
            <a:avLst/>
          </a:prstGeom>
        </p:spPr>
        <p:txBody>
          <a:bodyPr/>
          <a:lstStyle/>
          <a:p>
            <a:endParaRPr lang="sv-SE" dirty="0"/>
          </a:p>
        </p:txBody>
      </p:sp>
      <p:sp>
        <p:nvSpPr>
          <p:cNvPr id="8" name="Rektangel 7">
            <a:extLst>
              <a:ext uri="{FF2B5EF4-FFF2-40B4-BE49-F238E27FC236}">
                <a16:creationId xmlns:a16="http://schemas.microsoft.com/office/drawing/2014/main" id="{A9C8E5E2-F2CF-294F-BA5D-B8642E72A3BE}"/>
              </a:ext>
            </a:extLst>
          </p:cNvPr>
          <p:cNvSpPr/>
          <p:nvPr userDrawn="1"/>
        </p:nvSpPr>
        <p:spPr>
          <a:xfrm>
            <a:off x="10959691" y="-127819"/>
            <a:ext cx="1232309" cy="698581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9" name="Bildobjekt 8">
            <a:extLst>
              <a:ext uri="{FF2B5EF4-FFF2-40B4-BE49-F238E27FC236}">
                <a16:creationId xmlns:a16="http://schemas.microsoft.com/office/drawing/2014/main" id="{8F00FE76-7563-544C-94DA-E88AF0BC6825}"/>
              </a:ext>
            </a:extLst>
          </p:cNvPr>
          <p:cNvPicPr>
            <a:picLocks noChangeAspect="1"/>
          </p:cNvPicPr>
          <p:nvPr userDrawn="1"/>
        </p:nvPicPr>
        <p:blipFill>
          <a:blip r:embed="rId2"/>
          <a:stretch>
            <a:fillRect/>
          </a:stretch>
        </p:blipFill>
        <p:spPr>
          <a:xfrm>
            <a:off x="10012465" y="6040325"/>
            <a:ext cx="1453257" cy="407621"/>
          </a:xfrm>
          <a:prstGeom prst="rect">
            <a:avLst/>
          </a:prstGeom>
        </p:spPr>
      </p:pic>
    </p:spTree>
    <p:extLst>
      <p:ext uri="{BB962C8B-B14F-4D97-AF65-F5344CB8AC3E}">
        <p14:creationId xmlns:p14="http://schemas.microsoft.com/office/powerpoint/2010/main" val="3026893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Anpassad layout">
    <p:bg>
      <p:bgPr>
        <a:solidFill>
          <a:srgbClr val="C3E4E6"/>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96175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Anpassad layout">
    <p:bg>
      <p:bgPr>
        <a:solidFill>
          <a:srgbClr val="C3E4E6"/>
        </a:solidFill>
        <a:effectLst/>
      </p:bgPr>
    </p:bg>
    <p:spTree>
      <p:nvGrpSpPr>
        <p:cNvPr id="1" name=""/>
        <p:cNvGrpSpPr/>
        <p:nvPr/>
      </p:nvGrpSpPr>
      <p:grpSpPr>
        <a:xfrm>
          <a:off x="0" y="0"/>
          <a:ext cx="0" cy="0"/>
          <a:chOff x="0" y="0"/>
          <a:chExt cx="0" cy="0"/>
        </a:xfrm>
      </p:grpSpPr>
      <p:pic>
        <p:nvPicPr>
          <p:cNvPr id="2" name="Bildobjekt 1">
            <a:extLst>
              <a:ext uri="{FF2B5EF4-FFF2-40B4-BE49-F238E27FC236}">
                <a16:creationId xmlns:a16="http://schemas.microsoft.com/office/drawing/2014/main" id="{C8FDBDBC-7C8B-BB4F-BC59-961D67265617}"/>
              </a:ext>
            </a:extLst>
          </p:cNvPr>
          <p:cNvPicPr>
            <a:picLocks noChangeAspect="1"/>
          </p:cNvPicPr>
          <p:nvPr userDrawn="1"/>
        </p:nvPicPr>
        <p:blipFill rotWithShape="1">
          <a:blip r:embed="rId2">
            <a:alphaModFix amt="70000"/>
          </a:blip>
          <a:srcRect t="38557" b="11675"/>
          <a:stretch/>
        </p:blipFill>
        <p:spPr>
          <a:xfrm>
            <a:off x="0" y="0"/>
            <a:ext cx="12192000" cy="6858000"/>
          </a:xfrm>
          <a:prstGeom prst="rect">
            <a:avLst/>
          </a:prstGeom>
        </p:spPr>
      </p:pic>
    </p:spTree>
    <p:extLst>
      <p:ext uri="{BB962C8B-B14F-4D97-AF65-F5344CB8AC3E}">
        <p14:creationId xmlns:p14="http://schemas.microsoft.com/office/powerpoint/2010/main" val="112460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Anpassad layou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42EBCAD-68F1-B44A-BB78-6825A6F0A1FF}"/>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datum 2">
            <a:extLst>
              <a:ext uri="{FF2B5EF4-FFF2-40B4-BE49-F238E27FC236}">
                <a16:creationId xmlns:a16="http://schemas.microsoft.com/office/drawing/2014/main" id="{BD3DBFC7-6143-9447-A5D0-D1D88DE59DC1}"/>
              </a:ext>
            </a:extLst>
          </p:cNvPr>
          <p:cNvSpPr>
            <a:spLocks noGrp="1"/>
          </p:cNvSpPr>
          <p:nvPr>
            <p:ph type="dt" sz="half" idx="10"/>
          </p:nvPr>
        </p:nvSpPr>
        <p:spPr/>
        <p:txBody>
          <a:bodyPr/>
          <a:lstStyle/>
          <a:p>
            <a:fld id="{AD2BC133-51DD-1041-93AA-999F983FB177}" type="datetimeFigureOut">
              <a:rPr lang="sv-SE" smtClean="0"/>
              <a:t>2020-07-01</a:t>
            </a:fld>
            <a:endParaRPr lang="sv-SE" dirty="0"/>
          </a:p>
        </p:txBody>
      </p:sp>
      <p:sp>
        <p:nvSpPr>
          <p:cNvPr id="5" name="Platshållare för sidfot 4">
            <a:extLst>
              <a:ext uri="{FF2B5EF4-FFF2-40B4-BE49-F238E27FC236}">
                <a16:creationId xmlns:a16="http://schemas.microsoft.com/office/drawing/2014/main" id="{A3C21C55-BAF3-F84A-AE91-25B30C1F5561}"/>
              </a:ext>
            </a:extLst>
          </p:cNvPr>
          <p:cNvSpPr>
            <a:spLocks noGrp="1"/>
          </p:cNvSpPr>
          <p:nvPr>
            <p:ph type="ftr" sz="quarter" idx="12"/>
          </p:nvPr>
        </p:nvSpPr>
        <p:spPr/>
        <p:txBody>
          <a:bodyPr/>
          <a:lstStyle/>
          <a:p>
            <a:endParaRPr lang="sv-SE" dirty="0"/>
          </a:p>
        </p:txBody>
      </p:sp>
      <p:sp>
        <p:nvSpPr>
          <p:cNvPr id="7" name="Rektangel 6">
            <a:extLst>
              <a:ext uri="{FF2B5EF4-FFF2-40B4-BE49-F238E27FC236}">
                <a16:creationId xmlns:a16="http://schemas.microsoft.com/office/drawing/2014/main" id="{1FB01900-64DE-8743-94B7-93000BC365D6}"/>
              </a:ext>
            </a:extLst>
          </p:cNvPr>
          <p:cNvSpPr/>
          <p:nvPr userDrawn="1"/>
        </p:nvSpPr>
        <p:spPr>
          <a:xfrm>
            <a:off x="10959691" y="-127819"/>
            <a:ext cx="1232309" cy="698581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9" name="Bildobjekt 8">
            <a:extLst>
              <a:ext uri="{FF2B5EF4-FFF2-40B4-BE49-F238E27FC236}">
                <a16:creationId xmlns:a16="http://schemas.microsoft.com/office/drawing/2014/main" id="{5F4A12F0-3222-024B-87AE-4ED3381357D5}"/>
              </a:ext>
            </a:extLst>
          </p:cNvPr>
          <p:cNvPicPr>
            <a:picLocks noChangeAspect="1"/>
          </p:cNvPicPr>
          <p:nvPr userDrawn="1"/>
        </p:nvPicPr>
        <p:blipFill>
          <a:blip r:embed="rId2"/>
          <a:stretch>
            <a:fillRect/>
          </a:stretch>
        </p:blipFill>
        <p:spPr>
          <a:xfrm>
            <a:off x="10012465" y="6040325"/>
            <a:ext cx="1453257" cy="407621"/>
          </a:xfrm>
          <a:prstGeom prst="rect">
            <a:avLst/>
          </a:prstGeom>
        </p:spPr>
      </p:pic>
    </p:spTree>
    <p:extLst>
      <p:ext uri="{BB962C8B-B14F-4D97-AF65-F5344CB8AC3E}">
        <p14:creationId xmlns:p14="http://schemas.microsoft.com/office/powerpoint/2010/main" val="1524376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hasCustomPrompt="1"/>
          </p:nvPr>
        </p:nvSpPr>
        <p:spPr/>
        <p:txBody>
          <a:bodyPr/>
          <a:lstStyle>
            <a:lvl1pPr>
              <a:defRPr b="0" i="0">
                <a:latin typeface="Arial" panose="020B0604020202020204" pitchFamily="34" charset="0"/>
              </a:defRPr>
            </a:lvl1pPr>
            <a:lvl2pPr>
              <a:defRPr b="0" i="0">
                <a:latin typeface="Arial" panose="020B0604020202020204" pitchFamily="34" charset="0"/>
              </a:defRPr>
            </a:lvl2pPr>
          </a:lstStyle>
          <a:p>
            <a:pPr lvl="0"/>
            <a:r>
              <a:rPr lang="sv-SE" dirty="0"/>
              <a:t>Nivå 1</a:t>
            </a:r>
          </a:p>
          <a:p>
            <a:pPr lvl="1"/>
            <a:r>
              <a:rPr lang="sv-SE" dirty="0"/>
              <a:t>Nivå 2</a:t>
            </a:r>
          </a:p>
        </p:txBody>
      </p:sp>
      <p:sp>
        <p:nvSpPr>
          <p:cNvPr id="4" name="Date Placeholder 3"/>
          <p:cNvSpPr>
            <a:spLocks noGrp="1"/>
          </p:cNvSpPr>
          <p:nvPr>
            <p:ph type="dt" sz="half" idx="10"/>
          </p:nvPr>
        </p:nvSpPr>
        <p:spPr/>
        <p:txBody>
          <a:bodyPr/>
          <a:lstStyle/>
          <a:p>
            <a:fld id="{AD2BC133-51DD-1041-93AA-999F983FB177}" type="datetimeFigureOut">
              <a:rPr lang="sv-SE" smtClean="0"/>
              <a:t>2020-07-01</a:t>
            </a:fld>
            <a:endParaRPr lang="sv-SE"/>
          </a:p>
        </p:txBody>
      </p:sp>
      <p:sp>
        <p:nvSpPr>
          <p:cNvPr id="5" name="Footer Placeholder 4"/>
          <p:cNvSpPr>
            <a:spLocks noGrp="1"/>
          </p:cNvSpPr>
          <p:nvPr>
            <p:ph type="ftr" sz="quarter" idx="11"/>
          </p:nvPr>
        </p:nvSpPr>
        <p:spPr>
          <a:xfrm>
            <a:off x="4038600" y="6356352"/>
            <a:ext cx="4114800" cy="365125"/>
          </a:xfrm>
          <a:prstGeom prst="rect">
            <a:avLst/>
          </a:prstGeom>
        </p:spPr>
        <p:txBody>
          <a:bodyPr/>
          <a:lstStyle/>
          <a:p>
            <a:endParaRPr lang="sv-SE"/>
          </a:p>
        </p:txBody>
      </p:sp>
      <p:sp>
        <p:nvSpPr>
          <p:cNvPr id="8" name="Rektangel 7">
            <a:extLst>
              <a:ext uri="{FF2B5EF4-FFF2-40B4-BE49-F238E27FC236}">
                <a16:creationId xmlns:a16="http://schemas.microsoft.com/office/drawing/2014/main" id="{A2C477AB-48D9-9149-B5D2-3F29F618B55F}"/>
              </a:ext>
            </a:extLst>
          </p:cNvPr>
          <p:cNvSpPr/>
          <p:nvPr userDrawn="1"/>
        </p:nvSpPr>
        <p:spPr>
          <a:xfrm>
            <a:off x="10959691" y="-127819"/>
            <a:ext cx="1232309" cy="698581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9" name="Bildobjekt 8">
            <a:extLst>
              <a:ext uri="{FF2B5EF4-FFF2-40B4-BE49-F238E27FC236}">
                <a16:creationId xmlns:a16="http://schemas.microsoft.com/office/drawing/2014/main" id="{C3224CA1-EAE8-8842-A59E-4ECEFCDFAD36}"/>
              </a:ext>
            </a:extLst>
          </p:cNvPr>
          <p:cNvPicPr>
            <a:picLocks noChangeAspect="1"/>
          </p:cNvPicPr>
          <p:nvPr userDrawn="1"/>
        </p:nvPicPr>
        <p:blipFill>
          <a:blip r:embed="rId2"/>
          <a:stretch>
            <a:fillRect/>
          </a:stretch>
        </p:blipFill>
        <p:spPr>
          <a:xfrm>
            <a:off x="10012465" y="6040325"/>
            <a:ext cx="1453257" cy="407621"/>
          </a:xfrm>
          <a:prstGeom prst="rect">
            <a:avLst/>
          </a:prstGeom>
        </p:spPr>
      </p:pic>
    </p:spTree>
    <p:extLst>
      <p:ext uri="{BB962C8B-B14F-4D97-AF65-F5344CB8AC3E}">
        <p14:creationId xmlns:p14="http://schemas.microsoft.com/office/powerpoint/2010/main" val="2914064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838200" y="1825625"/>
            <a:ext cx="5181600" cy="4351338"/>
          </a:xfrm>
        </p:spPr>
        <p:txBody>
          <a:bodyPr/>
          <a:lstStyle>
            <a:lvl2pPr marL="457200" indent="0">
              <a:buNone/>
              <a:defRPr/>
            </a:lvl2pPr>
          </a:lstStyle>
          <a:p>
            <a:pPr lvl="0"/>
            <a:r>
              <a:rPr lang="sv-SE"/>
              <a:t>Klicka här för att ändra format på bakgrundstexten</a:t>
            </a:r>
          </a:p>
        </p:txBody>
      </p:sp>
      <p:sp>
        <p:nvSpPr>
          <p:cNvPr id="4" name="Content Placeholder 3"/>
          <p:cNvSpPr>
            <a:spLocks noGrp="1"/>
          </p:cNvSpPr>
          <p:nvPr>
            <p:ph sz="half" idx="2"/>
          </p:nvPr>
        </p:nvSpPr>
        <p:spPr>
          <a:xfrm>
            <a:off x="6172200" y="1825625"/>
            <a:ext cx="5181600" cy="4351338"/>
          </a:xfrm>
        </p:spPr>
        <p:txBody>
          <a:body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AD2BC133-51DD-1041-93AA-999F983FB177}" type="datetimeFigureOut">
              <a:rPr lang="sv-SE" smtClean="0"/>
              <a:t>2020-07-01</a:t>
            </a:fld>
            <a:endParaRPr lang="sv-SE" dirty="0"/>
          </a:p>
        </p:txBody>
      </p:sp>
      <p:sp>
        <p:nvSpPr>
          <p:cNvPr id="6" name="Footer Placeholder 5"/>
          <p:cNvSpPr>
            <a:spLocks noGrp="1"/>
          </p:cNvSpPr>
          <p:nvPr>
            <p:ph type="ftr" sz="quarter" idx="11"/>
          </p:nvPr>
        </p:nvSpPr>
        <p:spPr>
          <a:xfrm>
            <a:off x="4038600" y="6356352"/>
            <a:ext cx="4114800" cy="365125"/>
          </a:xfrm>
          <a:prstGeom prst="rect">
            <a:avLst/>
          </a:prstGeom>
        </p:spPr>
        <p:txBody>
          <a:bodyPr/>
          <a:lstStyle/>
          <a:p>
            <a:endParaRPr lang="sv-SE" dirty="0"/>
          </a:p>
        </p:txBody>
      </p:sp>
      <p:sp>
        <p:nvSpPr>
          <p:cNvPr id="9" name="Rektangel 8">
            <a:extLst>
              <a:ext uri="{FF2B5EF4-FFF2-40B4-BE49-F238E27FC236}">
                <a16:creationId xmlns:a16="http://schemas.microsoft.com/office/drawing/2014/main" id="{34693060-7D63-254F-972A-1195F25E4CA4}"/>
              </a:ext>
            </a:extLst>
          </p:cNvPr>
          <p:cNvSpPr/>
          <p:nvPr userDrawn="1"/>
        </p:nvSpPr>
        <p:spPr>
          <a:xfrm>
            <a:off x="10959691" y="-127819"/>
            <a:ext cx="1232309" cy="698581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10" name="Bildobjekt 9">
            <a:extLst>
              <a:ext uri="{FF2B5EF4-FFF2-40B4-BE49-F238E27FC236}">
                <a16:creationId xmlns:a16="http://schemas.microsoft.com/office/drawing/2014/main" id="{58A45379-4B23-AA47-A437-959DFCCB639F}"/>
              </a:ext>
            </a:extLst>
          </p:cNvPr>
          <p:cNvPicPr>
            <a:picLocks noChangeAspect="1"/>
          </p:cNvPicPr>
          <p:nvPr userDrawn="1"/>
        </p:nvPicPr>
        <p:blipFill>
          <a:blip r:embed="rId2"/>
          <a:stretch>
            <a:fillRect/>
          </a:stretch>
        </p:blipFill>
        <p:spPr>
          <a:xfrm>
            <a:off x="10012465" y="6040325"/>
            <a:ext cx="1453257" cy="407621"/>
          </a:xfrm>
          <a:prstGeom prst="rect">
            <a:avLst/>
          </a:prstGeom>
        </p:spPr>
      </p:pic>
    </p:spTree>
    <p:extLst>
      <p:ext uri="{BB962C8B-B14F-4D97-AF65-F5344CB8AC3E}">
        <p14:creationId xmlns:p14="http://schemas.microsoft.com/office/powerpoint/2010/main" val="2121446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64D9990-0FFE-E14C-BDD8-88BC2162BA65}"/>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datum 2">
            <a:extLst>
              <a:ext uri="{FF2B5EF4-FFF2-40B4-BE49-F238E27FC236}">
                <a16:creationId xmlns:a16="http://schemas.microsoft.com/office/drawing/2014/main" id="{39CAE19D-5FC2-084A-B122-C7E3F6EE598E}"/>
              </a:ext>
            </a:extLst>
          </p:cNvPr>
          <p:cNvSpPr>
            <a:spLocks noGrp="1"/>
          </p:cNvSpPr>
          <p:nvPr>
            <p:ph type="dt" sz="half" idx="10"/>
          </p:nvPr>
        </p:nvSpPr>
        <p:spPr/>
        <p:txBody>
          <a:bodyPr/>
          <a:lstStyle/>
          <a:p>
            <a:fld id="{AD2BC133-51DD-1041-93AA-999F983FB177}" type="datetimeFigureOut">
              <a:rPr lang="sv-SE" smtClean="0"/>
              <a:t>2020-07-01</a:t>
            </a:fld>
            <a:endParaRPr lang="sv-SE" dirty="0"/>
          </a:p>
        </p:txBody>
      </p:sp>
      <p:sp>
        <p:nvSpPr>
          <p:cNvPr id="5" name="Platshållare för sidfot 4">
            <a:extLst>
              <a:ext uri="{FF2B5EF4-FFF2-40B4-BE49-F238E27FC236}">
                <a16:creationId xmlns:a16="http://schemas.microsoft.com/office/drawing/2014/main" id="{75FF6582-0903-834C-B942-79756C1DE7C5}"/>
              </a:ext>
            </a:extLst>
          </p:cNvPr>
          <p:cNvSpPr>
            <a:spLocks noGrp="1"/>
          </p:cNvSpPr>
          <p:nvPr>
            <p:ph type="ftr" sz="quarter" idx="12"/>
          </p:nvPr>
        </p:nvSpPr>
        <p:spPr/>
        <p:txBody>
          <a:bodyPr/>
          <a:lstStyle/>
          <a:p>
            <a:endParaRPr lang="sv-SE" dirty="0"/>
          </a:p>
        </p:txBody>
      </p:sp>
      <p:sp>
        <p:nvSpPr>
          <p:cNvPr id="8" name="Rektangel 7">
            <a:extLst>
              <a:ext uri="{FF2B5EF4-FFF2-40B4-BE49-F238E27FC236}">
                <a16:creationId xmlns:a16="http://schemas.microsoft.com/office/drawing/2014/main" id="{908E9D10-EF37-454D-8CAC-C222B6A6445B}"/>
              </a:ext>
            </a:extLst>
          </p:cNvPr>
          <p:cNvSpPr/>
          <p:nvPr userDrawn="1"/>
        </p:nvSpPr>
        <p:spPr>
          <a:xfrm>
            <a:off x="10959691" y="-127819"/>
            <a:ext cx="1232309" cy="698581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9" name="Bildobjekt 8">
            <a:extLst>
              <a:ext uri="{FF2B5EF4-FFF2-40B4-BE49-F238E27FC236}">
                <a16:creationId xmlns:a16="http://schemas.microsoft.com/office/drawing/2014/main" id="{141D5D5B-5C6F-484E-AFE6-3609D3D4F25D}"/>
              </a:ext>
            </a:extLst>
          </p:cNvPr>
          <p:cNvPicPr>
            <a:picLocks noChangeAspect="1"/>
          </p:cNvPicPr>
          <p:nvPr userDrawn="1"/>
        </p:nvPicPr>
        <p:blipFill>
          <a:blip r:embed="rId2"/>
          <a:stretch>
            <a:fillRect/>
          </a:stretch>
        </p:blipFill>
        <p:spPr>
          <a:xfrm>
            <a:off x="10012465" y="6040325"/>
            <a:ext cx="1453257" cy="407621"/>
          </a:xfrm>
          <a:prstGeom prst="rect">
            <a:avLst/>
          </a:prstGeom>
        </p:spPr>
      </p:pic>
    </p:spTree>
    <p:extLst>
      <p:ext uri="{BB962C8B-B14F-4D97-AF65-F5344CB8AC3E}">
        <p14:creationId xmlns:p14="http://schemas.microsoft.com/office/powerpoint/2010/main" val="2804584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2BC133-51DD-1041-93AA-999F983FB177}" type="datetimeFigureOut">
              <a:rPr lang="sv-SE" smtClean="0"/>
              <a:t>2020-07-01</a:t>
            </a:fld>
            <a:endParaRPr lang="sv-SE" dirty="0"/>
          </a:p>
        </p:txBody>
      </p:sp>
      <p:sp>
        <p:nvSpPr>
          <p:cNvPr id="3" name="Footer Placeholder 2"/>
          <p:cNvSpPr>
            <a:spLocks noGrp="1"/>
          </p:cNvSpPr>
          <p:nvPr>
            <p:ph type="ftr" sz="quarter" idx="11"/>
          </p:nvPr>
        </p:nvSpPr>
        <p:spPr>
          <a:xfrm>
            <a:off x="4038600" y="6356352"/>
            <a:ext cx="4114800" cy="365125"/>
          </a:xfrm>
          <a:prstGeom prst="rect">
            <a:avLst/>
          </a:prstGeom>
        </p:spPr>
        <p:txBody>
          <a:bodyPr/>
          <a:lstStyle/>
          <a:p>
            <a:endParaRPr lang="sv-SE" dirty="0"/>
          </a:p>
        </p:txBody>
      </p:sp>
      <p:sp>
        <p:nvSpPr>
          <p:cNvPr id="5" name="Rektangel 4">
            <a:extLst>
              <a:ext uri="{FF2B5EF4-FFF2-40B4-BE49-F238E27FC236}">
                <a16:creationId xmlns:a16="http://schemas.microsoft.com/office/drawing/2014/main" id="{4DD3B6DB-6AE9-1E4D-B375-9E7F371F2BFF}"/>
              </a:ext>
            </a:extLst>
          </p:cNvPr>
          <p:cNvSpPr/>
          <p:nvPr userDrawn="1"/>
        </p:nvSpPr>
        <p:spPr>
          <a:xfrm>
            <a:off x="10959691" y="-127819"/>
            <a:ext cx="1232309" cy="698581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spTree>
    <p:extLst>
      <p:ext uri="{BB962C8B-B14F-4D97-AF65-F5344CB8AC3E}">
        <p14:creationId xmlns:p14="http://schemas.microsoft.com/office/powerpoint/2010/main" val="725673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Anpassad layout">
    <p:bg>
      <p:bgPr>
        <a:solidFill>
          <a:srgbClr val="D5E8CB"/>
        </a:solidFill>
        <a:effectLst/>
      </p:bgPr>
    </p:bg>
    <p:spTree>
      <p:nvGrpSpPr>
        <p:cNvPr id="1" name=""/>
        <p:cNvGrpSpPr/>
        <p:nvPr/>
      </p:nvGrpSpPr>
      <p:grpSpPr>
        <a:xfrm>
          <a:off x="0" y="0"/>
          <a:ext cx="0" cy="0"/>
          <a:chOff x="0" y="0"/>
          <a:chExt cx="0" cy="0"/>
        </a:xfrm>
      </p:grpSpPr>
      <p:pic>
        <p:nvPicPr>
          <p:cNvPr id="2" name="Bildobjekt 1">
            <a:extLst>
              <a:ext uri="{FF2B5EF4-FFF2-40B4-BE49-F238E27FC236}">
                <a16:creationId xmlns:a16="http://schemas.microsoft.com/office/drawing/2014/main" id="{771029F9-6505-0A40-A69B-9A9E5C7270DE}"/>
              </a:ext>
            </a:extLst>
          </p:cNvPr>
          <p:cNvPicPr>
            <a:picLocks noChangeAspect="1"/>
          </p:cNvPicPr>
          <p:nvPr userDrawn="1"/>
        </p:nvPicPr>
        <p:blipFill>
          <a:blip r:embed="rId2"/>
          <a:stretch>
            <a:fillRect/>
          </a:stretch>
        </p:blipFill>
        <p:spPr>
          <a:xfrm>
            <a:off x="10012465" y="6040325"/>
            <a:ext cx="1453257" cy="407621"/>
          </a:xfrm>
          <a:prstGeom prst="rect">
            <a:avLst/>
          </a:prstGeom>
        </p:spPr>
      </p:pic>
    </p:spTree>
    <p:extLst>
      <p:ext uri="{BB962C8B-B14F-4D97-AF65-F5344CB8AC3E}">
        <p14:creationId xmlns:p14="http://schemas.microsoft.com/office/powerpoint/2010/main" val="1907238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Anpassad layout">
    <p:bg>
      <p:bgPr>
        <a:solidFill>
          <a:srgbClr val="D5E8CB"/>
        </a:solidFill>
        <a:effectLst/>
      </p:bgPr>
    </p:bg>
    <p:spTree>
      <p:nvGrpSpPr>
        <p:cNvPr id="1" name=""/>
        <p:cNvGrpSpPr/>
        <p:nvPr/>
      </p:nvGrpSpPr>
      <p:grpSpPr>
        <a:xfrm>
          <a:off x="0" y="0"/>
          <a:ext cx="0" cy="0"/>
          <a:chOff x="0" y="0"/>
          <a:chExt cx="0" cy="0"/>
        </a:xfrm>
      </p:grpSpPr>
      <p:pic>
        <p:nvPicPr>
          <p:cNvPr id="2" name="Bildobjekt 1">
            <a:extLst>
              <a:ext uri="{FF2B5EF4-FFF2-40B4-BE49-F238E27FC236}">
                <a16:creationId xmlns:a16="http://schemas.microsoft.com/office/drawing/2014/main" id="{69B0B51E-5DA3-0A4E-AD9D-9CA0A48322FA}"/>
              </a:ext>
            </a:extLst>
          </p:cNvPr>
          <p:cNvPicPr>
            <a:picLocks/>
          </p:cNvPicPr>
          <p:nvPr userDrawn="1"/>
        </p:nvPicPr>
        <p:blipFill rotWithShape="1">
          <a:blip r:embed="rId2"/>
          <a:srcRect l="4" t="7073" r="296" b="12637"/>
          <a:stretch/>
        </p:blipFill>
        <p:spPr>
          <a:xfrm>
            <a:off x="25007" y="0"/>
            <a:ext cx="12166993" cy="6858000"/>
          </a:xfrm>
          <a:prstGeom prst="rect">
            <a:avLst/>
          </a:prstGeom>
          <a:noFill/>
        </p:spPr>
      </p:pic>
      <p:sp>
        <p:nvSpPr>
          <p:cNvPr id="3" name="Rubrik 2">
            <a:extLst>
              <a:ext uri="{FF2B5EF4-FFF2-40B4-BE49-F238E27FC236}">
                <a16:creationId xmlns:a16="http://schemas.microsoft.com/office/drawing/2014/main" id="{1F9D1054-AA8C-F64C-B10A-1289C54DD329}"/>
              </a:ext>
            </a:extLst>
          </p:cNvPr>
          <p:cNvSpPr>
            <a:spLocks noGrp="1"/>
          </p:cNvSpPr>
          <p:nvPr>
            <p:ph type="title"/>
          </p:nvPr>
        </p:nvSpPr>
        <p:spPr>
          <a:xfrm>
            <a:off x="1055440" y="2852936"/>
            <a:ext cx="8814732" cy="576064"/>
          </a:xfrm>
        </p:spPr>
        <p:txBody>
          <a:bodyPr/>
          <a:lstStyle/>
          <a:p>
            <a:r>
              <a:rPr lang="sv-SE"/>
              <a:t>Klicka här för att ändra mall för rubrikformat</a:t>
            </a:r>
            <a:endParaRPr lang="sv-SE" dirty="0"/>
          </a:p>
        </p:txBody>
      </p:sp>
    </p:spTree>
    <p:extLst>
      <p:ext uri="{BB962C8B-B14F-4D97-AF65-F5344CB8AC3E}">
        <p14:creationId xmlns:p14="http://schemas.microsoft.com/office/powerpoint/2010/main" val="1943208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7_Anpassad layout">
    <p:bg>
      <p:bgPr>
        <a:solidFill>
          <a:srgbClr val="D5E8CB"/>
        </a:solidFill>
        <a:effectLst/>
      </p:bgPr>
    </p:bg>
    <p:spTree>
      <p:nvGrpSpPr>
        <p:cNvPr id="1" name=""/>
        <p:cNvGrpSpPr/>
        <p:nvPr/>
      </p:nvGrpSpPr>
      <p:grpSpPr>
        <a:xfrm>
          <a:off x="0" y="0"/>
          <a:ext cx="0" cy="0"/>
          <a:chOff x="0" y="0"/>
          <a:chExt cx="0" cy="0"/>
        </a:xfrm>
      </p:grpSpPr>
      <p:pic>
        <p:nvPicPr>
          <p:cNvPr id="7" name="Bildobjekt 6">
            <a:extLst>
              <a:ext uri="{FF2B5EF4-FFF2-40B4-BE49-F238E27FC236}">
                <a16:creationId xmlns:a16="http://schemas.microsoft.com/office/drawing/2014/main" id="{1AEBD943-E7A4-AD47-B866-64A0C954D9E3}"/>
              </a:ext>
            </a:extLst>
          </p:cNvPr>
          <p:cNvPicPr>
            <a:picLocks/>
          </p:cNvPicPr>
          <p:nvPr userDrawn="1"/>
        </p:nvPicPr>
        <p:blipFill rotWithShape="1">
          <a:blip r:embed="rId2"/>
          <a:srcRect l="4" t="7073" r="296" b="12637"/>
          <a:stretch/>
        </p:blipFill>
        <p:spPr>
          <a:xfrm>
            <a:off x="0" y="0"/>
            <a:ext cx="12166993" cy="6858000"/>
          </a:xfrm>
          <a:prstGeom prst="rect">
            <a:avLst/>
          </a:prstGeom>
          <a:noFill/>
        </p:spPr>
      </p:pic>
      <p:sp>
        <p:nvSpPr>
          <p:cNvPr id="3" name="Rubrik 2">
            <a:extLst>
              <a:ext uri="{FF2B5EF4-FFF2-40B4-BE49-F238E27FC236}">
                <a16:creationId xmlns:a16="http://schemas.microsoft.com/office/drawing/2014/main" id="{1F9D1054-AA8C-F64C-B10A-1289C54DD329}"/>
              </a:ext>
            </a:extLst>
          </p:cNvPr>
          <p:cNvSpPr>
            <a:spLocks noGrp="1"/>
          </p:cNvSpPr>
          <p:nvPr>
            <p:ph type="title" hasCustomPrompt="1"/>
          </p:nvPr>
        </p:nvSpPr>
        <p:spPr>
          <a:xfrm>
            <a:off x="1000736" y="2898397"/>
            <a:ext cx="10190527" cy="633676"/>
          </a:xfrm>
        </p:spPr>
        <p:txBody>
          <a:bodyPr vert="horz" lIns="91440" tIns="45720" rIns="91440" bIns="45720" rtlCol="0" anchor="ctr">
            <a:noAutofit/>
          </a:bodyPr>
          <a:lstStyle>
            <a:lvl1pPr>
              <a:defRPr lang="sv-SE" sz="2200" dirty="0"/>
            </a:lvl1pPr>
          </a:lstStyle>
          <a:p>
            <a:pPr lvl="0" algn="ctr"/>
            <a:r>
              <a:rPr lang="sv-SE" dirty="0"/>
              <a:t>Undersökningar som leder till utveckling!</a:t>
            </a:r>
          </a:p>
        </p:txBody>
      </p:sp>
      <p:sp>
        <p:nvSpPr>
          <p:cNvPr id="5" name="Rektangel 4">
            <a:extLst>
              <a:ext uri="{FF2B5EF4-FFF2-40B4-BE49-F238E27FC236}">
                <a16:creationId xmlns:a16="http://schemas.microsoft.com/office/drawing/2014/main" id="{E4DC6D67-E0F6-154F-8407-A7F1F6F74F1D}"/>
              </a:ext>
            </a:extLst>
          </p:cNvPr>
          <p:cNvSpPr/>
          <p:nvPr userDrawn="1"/>
        </p:nvSpPr>
        <p:spPr>
          <a:xfrm>
            <a:off x="9947220" y="6430469"/>
            <a:ext cx="1608133" cy="261610"/>
          </a:xfrm>
          <a:prstGeom prst="rect">
            <a:avLst/>
          </a:prstGeom>
        </p:spPr>
        <p:txBody>
          <a:bodyPr wrap="none">
            <a:spAutoFit/>
          </a:bodyPr>
          <a:lstStyle/>
          <a:p>
            <a:pPr lvl="0" algn="ctr"/>
            <a:r>
              <a:rPr lang="sv-SE" sz="1100" b="0" i="0" dirty="0" err="1">
                <a:solidFill>
                  <a:schemeClr val="bg1"/>
                </a:solidFill>
                <a:effectLst/>
                <a:latin typeface="Arial" panose="020B0604020202020204" pitchFamily="34" charset="0"/>
              </a:rPr>
              <a:t>www.enkatfabriken.se</a:t>
            </a:r>
            <a:endParaRPr lang="sv-SE" sz="1100" b="0" i="0" dirty="0">
              <a:solidFill>
                <a:schemeClr val="bg1"/>
              </a:solidFill>
              <a:effectLst/>
              <a:latin typeface="Arial" panose="020B0604020202020204" pitchFamily="34" charset="0"/>
            </a:endParaRPr>
          </a:p>
        </p:txBody>
      </p:sp>
      <p:pic>
        <p:nvPicPr>
          <p:cNvPr id="9" name="Bildobjekt 8">
            <a:extLst>
              <a:ext uri="{FF2B5EF4-FFF2-40B4-BE49-F238E27FC236}">
                <a16:creationId xmlns:a16="http://schemas.microsoft.com/office/drawing/2014/main" id="{E07032D3-0047-3C44-8AAD-0A28E0253BCC}"/>
              </a:ext>
            </a:extLst>
          </p:cNvPr>
          <p:cNvPicPr>
            <a:picLocks noChangeAspect="1"/>
          </p:cNvPicPr>
          <p:nvPr userDrawn="1"/>
        </p:nvPicPr>
        <p:blipFill>
          <a:blip r:embed="rId3"/>
          <a:stretch>
            <a:fillRect/>
          </a:stretch>
        </p:blipFill>
        <p:spPr>
          <a:xfrm>
            <a:off x="10012465" y="6040325"/>
            <a:ext cx="1453257" cy="407621"/>
          </a:xfrm>
          <a:prstGeom prst="rect">
            <a:avLst/>
          </a:prstGeom>
        </p:spPr>
      </p:pic>
    </p:spTree>
    <p:extLst>
      <p:ext uri="{BB962C8B-B14F-4D97-AF65-F5344CB8AC3E}">
        <p14:creationId xmlns:p14="http://schemas.microsoft.com/office/powerpoint/2010/main" val="1708975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1" y="1057013"/>
            <a:ext cx="8814732" cy="633676"/>
          </a:xfrm>
          <a:prstGeom prst="rect">
            <a:avLst/>
          </a:prstGeom>
        </p:spPr>
        <p:txBody>
          <a:bodyPr vert="horz" lIns="91440" tIns="45720" rIns="91440" bIns="45720" rtlCol="0" anchor="ctr">
            <a:noAutofit/>
          </a:bodyPr>
          <a:lstStyle/>
          <a:p>
            <a:r>
              <a:rPr lang="sv-SE" dirty="0"/>
              <a:t>Klicka här för att ändra mall för rubrikformat</a:t>
            </a:r>
            <a:endParaRPr lang="en-US" dirty="0"/>
          </a:p>
        </p:txBody>
      </p:sp>
      <p:sp>
        <p:nvSpPr>
          <p:cNvPr id="3" name="Text Placeholder 2"/>
          <p:cNvSpPr>
            <a:spLocks noGrp="1"/>
          </p:cNvSpPr>
          <p:nvPr>
            <p:ph type="body" idx="1"/>
          </p:nvPr>
        </p:nvSpPr>
        <p:spPr>
          <a:xfrm>
            <a:off x="838201" y="1825625"/>
            <a:ext cx="7438937" cy="4351338"/>
          </a:xfrm>
          <a:prstGeom prst="rect">
            <a:avLst/>
          </a:prstGeom>
        </p:spPr>
        <p:txBody>
          <a:bodyPr vert="horz" lIns="91440" tIns="45720" rIns="91440" bIns="45720" rtlCol="0">
            <a:normAutofit/>
          </a:bodyPr>
          <a:lstStyle/>
          <a:p>
            <a:pPr lvl="0"/>
            <a:r>
              <a:rPr lang="sv-SE" dirty="0"/>
              <a:t>Redigera format för bakgrundstext
Nivå två
Nivå tre
Nivå fyra
Nivå fem</a:t>
            </a:r>
          </a:p>
          <a:p>
            <a:pPr lvl="1"/>
            <a:r>
              <a:rPr lang="en-US" dirty="0" err="1"/>
              <a:t>Nivå</a:t>
            </a:r>
            <a:r>
              <a:rPr lang="en-US" dirty="0"/>
              <a:t> 6</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000" b="0" i="0">
                <a:solidFill>
                  <a:schemeClr val="bg1"/>
                </a:solidFill>
                <a:latin typeface="Arial" panose="020B0604020202020204" pitchFamily="34" charset="0"/>
              </a:defRPr>
            </a:lvl1pPr>
          </a:lstStyle>
          <a:p>
            <a:fld id="{AD2BC133-51DD-1041-93AA-999F983FB177}" type="datetimeFigureOut">
              <a:rPr lang="sv-SE" smtClean="0"/>
              <a:pPr/>
              <a:t>2020-07-01</a:t>
            </a:fld>
            <a:endParaRPr lang="sv-SE" dirty="0"/>
          </a:p>
        </p:txBody>
      </p:sp>
      <p:sp>
        <p:nvSpPr>
          <p:cNvPr id="9" name="Platshållare för sidfot 8">
            <a:extLst>
              <a:ext uri="{FF2B5EF4-FFF2-40B4-BE49-F238E27FC236}">
                <a16:creationId xmlns:a16="http://schemas.microsoft.com/office/drawing/2014/main" id="{BD587434-BDCD-D341-BCAF-694574BA15AC}"/>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000" b="0" i="0">
                <a:solidFill>
                  <a:schemeClr val="bg1"/>
                </a:solidFill>
                <a:latin typeface="Arial" panose="020B0604020202020204" pitchFamily="34" charset="0"/>
              </a:defRPr>
            </a:lvl1pPr>
          </a:lstStyle>
          <a:p>
            <a:endParaRPr lang="sv-SE" dirty="0"/>
          </a:p>
        </p:txBody>
      </p:sp>
    </p:spTree>
    <p:extLst>
      <p:ext uri="{BB962C8B-B14F-4D97-AF65-F5344CB8AC3E}">
        <p14:creationId xmlns:p14="http://schemas.microsoft.com/office/powerpoint/2010/main" val="441919567"/>
      </p:ext>
    </p:extLst>
  </p:cSld>
  <p:clrMap bg1="dk1" tx1="lt1" bg2="dk2" tx2="lt2" accent1="accent1" accent2="accent2" accent3="accent3" accent4="accent4" accent5="accent5" accent6="accent6" hlink="hlink" folHlink="folHlink"/>
  <p:sldLayoutIdLst>
    <p:sldLayoutId id="2147483805" r:id="rId1"/>
    <p:sldLayoutId id="2147483817" r:id="rId2"/>
    <p:sldLayoutId id="2147483806" r:id="rId3"/>
    <p:sldLayoutId id="2147483808" r:id="rId4"/>
    <p:sldLayoutId id="2147483816" r:id="rId5"/>
    <p:sldLayoutId id="2147483811" r:id="rId6"/>
    <p:sldLayoutId id="2147483818" r:id="rId7"/>
    <p:sldLayoutId id="2147483821" r:id="rId8"/>
    <p:sldLayoutId id="2147483823" r:id="rId9"/>
    <p:sldLayoutId id="2147483820" r:id="rId10"/>
    <p:sldLayoutId id="2147483822" r:id="rId11"/>
  </p:sldLayoutIdLst>
  <p:txStyles>
    <p:titleStyle>
      <a:lvl1pPr algn="l" defTabSz="914400" rtl="0" eaLnBrk="1" latinLnBrk="0" hangingPunct="1">
        <a:lnSpc>
          <a:spcPct val="90000"/>
        </a:lnSpc>
        <a:spcBef>
          <a:spcPct val="0"/>
        </a:spcBef>
        <a:buNone/>
        <a:defRPr sz="3200" b="1" i="0" kern="1200">
          <a:solidFill>
            <a:schemeClr val="bg1"/>
          </a:solidFill>
          <a:latin typeface="Arial" panose="020B06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600" b="0" i="0" kern="1200">
          <a:solidFill>
            <a:schemeClr val="bg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200" b="0" i="0" kern="1200">
          <a:solidFill>
            <a:schemeClr val="bg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02858761-2318-6B49-B786-D95550EDF543}"/>
              </a:ext>
            </a:extLst>
          </p:cNvPr>
          <p:cNvSpPr>
            <a:spLocks noGrp="1"/>
          </p:cNvSpPr>
          <p:nvPr>
            <p:ph type="subTitle" idx="4294967295"/>
          </p:nvPr>
        </p:nvSpPr>
        <p:spPr>
          <a:xfrm>
            <a:off x="2148509" y="3463618"/>
            <a:ext cx="9144000" cy="534987"/>
          </a:xfrm>
        </p:spPr>
        <p:txBody>
          <a:bodyPr>
            <a:normAutofit/>
          </a:bodyPr>
          <a:lstStyle/>
          <a:p>
            <a:pPr marL="0" indent="0">
              <a:buNone/>
            </a:pPr>
            <a:r>
              <a:rPr lang="sv-SE" sz="1800" b="1" dirty="0"/>
              <a:t>Undersökning Corona och marknadshyror</a:t>
            </a:r>
          </a:p>
        </p:txBody>
      </p:sp>
      <p:sp>
        <p:nvSpPr>
          <p:cNvPr id="2" name="Rubrik 1">
            <a:extLst>
              <a:ext uri="{FF2B5EF4-FFF2-40B4-BE49-F238E27FC236}">
                <a16:creationId xmlns:a16="http://schemas.microsoft.com/office/drawing/2014/main" id="{2F063E21-65CD-7B48-88A4-990A53214E67}"/>
              </a:ext>
            </a:extLst>
          </p:cNvPr>
          <p:cNvSpPr>
            <a:spLocks noGrp="1"/>
          </p:cNvSpPr>
          <p:nvPr>
            <p:ph type="ctrTitle"/>
          </p:nvPr>
        </p:nvSpPr>
        <p:spPr>
          <a:xfrm>
            <a:off x="2114952" y="2804074"/>
            <a:ext cx="9124950" cy="682332"/>
          </a:xfrm>
        </p:spPr>
        <p:txBody>
          <a:bodyPr>
            <a:noAutofit/>
          </a:bodyPr>
          <a:lstStyle/>
          <a:p>
            <a:pPr algn="l"/>
            <a:r>
              <a:rPr lang="sv-SE" sz="4800" dirty="0">
                <a:latin typeface="Arial Black" panose="020B0604020202020204" pitchFamily="34" charset="0"/>
                <a:ea typeface="Brush Script MT" panose="03060802040406070304" pitchFamily="66" charset="-122"/>
                <a:cs typeface="Brush Script MT" panose="03060802040406070304" pitchFamily="66" charset="-122"/>
              </a:rPr>
              <a:t>Hyresgästföreningen</a:t>
            </a:r>
          </a:p>
        </p:txBody>
      </p:sp>
      <p:sp>
        <p:nvSpPr>
          <p:cNvPr id="6" name="Underrubrik 2">
            <a:extLst>
              <a:ext uri="{FF2B5EF4-FFF2-40B4-BE49-F238E27FC236}">
                <a16:creationId xmlns:a16="http://schemas.microsoft.com/office/drawing/2014/main" id="{FB6BA7A2-979C-C344-918D-DF00D77C8D46}"/>
              </a:ext>
            </a:extLst>
          </p:cNvPr>
          <p:cNvSpPr txBox="1">
            <a:spLocks/>
          </p:cNvSpPr>
          <p:nvPr/>
        </p:nvSpPr>
        <p:spPr>
          <a:xfrm>
            <a:off x="2148511" y="3862259"/>
            <a:ext cx="9143999" cy="70160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sv-SE" sz="1400" dirty="0">
                <a:solidFill>
                  <a:schemeClr val="bg1"/>
                </a:solidFill>
                <a:latin typeface="Arial" panose="020B0604020202020204" pitchFamily="34" charset="0"/>
              </a:rPr>
              <a:t>Resultat vecka 18-23</a:t>
            </a:r>
          </a:p>
        </p:txBody>
      </p:sp>
      <p:pic>
        <p:nvPicPr>
          <p:cNvPr id="5" name="Bildobjekt 4">
            <a:extLst>
              <a:ext uri="{FF2B5EF4-FFF2-40B4-BE49-F238E27FC236}">
                <a16:creationId xmlns:a16="http://schemas.microsoft.com/office/drawing/2014/main" id="{090EC02E-5612-E24A-B704-948AFE5B1D04}"/>
              </a:ext>
            </a:extLst>
          </p:cNvPr>
          <p:cNvPicPr>
            <a:picLocks noChangeAspect="1"/>
          </p:cNvPicPr>
          <p:nvPr/>
        </p:nvPicPr>
        <p:blipFill>
          <a:blip r:embed="rId3"/>
          <a:stretch>
            <a:fillRect/>
          </a:stretch>
        </p:blipFill>
        <p:spPr>
          <a:xfrm>
            <a:off x="5588000" y="5517232"/>
            <a:ext cx="1016000" cy="939800"/>
          </a:xfrm>
          <a:prstGeom prst="rect">
            <a:avLst/>
          </a:prstGeom>
        </p:spPr>
      </p:pic>
    </p:spTree>
    <p:extLst>
      <p:ext uri="{BB962C8B-B14F-4D97-AF65-F5344CB8AC3E}">
        <p14:creationId xmlns:p14="http://schemas.microsoft.com/office/powerpoint/2010/main" val="1784629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1C08E8B0-61D1-B74C-9690-37823D2EF972}"/>
              </a:ext>
            </a:extLst>
          </p:cNvPr>
          <p:cNvSpPr>
            <a:spLocks noGrp="1"/>
          </p:cNvSpPr>
          <p:nvPr>
            <p:ph idx="1"/>
          </p:nvPr>
        </p:nvSpPr>
        <p:spPr>
          <a:xfrm>
            <a:off x="1703512" y="1406132"/>
            <a:ext cx="6155858" cy="4039092"/>
          </a:xfrm>
        </p:spPr>
        <p:txBody>
          <a:bodyPr>
            <a:normAutofit fontScale="32500" lnSpcReduction="20000"/>
          </a:bodyPr>
          <a:lstStyle/>
          <a:p>
            <a:pPr marL="0" indent="0">
              <a:lnSpc>
                <a:spcPct val="120000"/>
              </a:lnSpc>
              <a:buNone/>
            </a:pPr>
            <a:r>
              <a:rPr lang="sv-SE" sz="7200" b="1" dirty="0"/>
              <a:t>Genomförande</a:t>
            </a:r>
          </a:p>
          <a:p>
            <a:pPr marL="0" indent="0">
              <a:lnSpc>
                <a:spcPct val="120000"/>
              </a:lnSpc>
              <a:buNone/>
            </a:pPr>
            <a:r>
              <a:rPr lang="sv-SE" sz="4800" dirty="0"/>
              <a:t>Enkätfabriken har genomfört en undersökning för Hyresgästföreningen kring hyresgästers situation under Corona och attityder kring marknadshyror. Undersökningen genomfördes mellan veckorna 18 och 23. Respondenterna har dragits från en webbpanel och sedan screenats fram så enbart personer i hyresrätt svarat. Resultatet har viktats för att överensstämma med populationen* hyresgäster i Sverige. Urvalet i webbpanelen är slumpmässigt dragit inom geografiska kvoter. Webbpanelen bygger på en slumpmässig rekrytering av deltagare. Urvalet som drogs var baserat på total befolkning, utifrån den screenades personer fram som bor i hyresrätt. Svarsfrekvensen för totala undersökningen som frågorna ingick i var 51%. </a:t>
            </a:r>
            <a:endParaRPr lang="sv-SE" dirty="0"/>
          </a:p>
        </p:txBody>
      </p:sp>
      <p:sp>
        <p:nvSpPr>
          <p:cNvPr id="6" name="Ellips 5">
            <a:extLst>
              <a:ext uri="{FF2B5EF4-FFF2-40B4-BE49-F238E27FC236}">
                <a16:creationId xmlns:a16="http://schemas.microsoft.com/office/drawing/2014/main" id="{E86D2874-BCA2-9B42-9179-0246E347B175}"/>
              </a:ext>
            </a:extLst>
          </p:cNvPr>
          <p:cNvSpPr/>
          <p:nvPr/>
        </p:nvSpPr>
        <p:spPr>
          <a:xfrm rot="746219">
            <a:off x="7735956" y="714286"/>
            <a:ext cx="2345635" cy="2345635"/>
          </a:xfrm>
          <a:prstGeom prst="ellipse">
            <a:avLst/>
          </a:prstGeom>
          <a:solidFill>
            <a:srgbClr val="64B4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textruta 6">
            <a:extLst>
              <a:ext uri="{FF2B5EF4-FFF2-40B4-BE49-F238E27FC236}">
                <a16:creationId xmlns:a16="http://schemas.microsoft.com/office/drawing/2014/main" id="{F20CD2A5-D010-304B-9840-F35E4BF19AEF}"/>
              </a:ext>
            </a:extLst>
          </p:cNvPr>
          <p:cNvSpPr txBox="1"/>
          <p:nvPr/>
        </p:nvSpPr>
        <p:spPr>
          <a:xfrm rot="746219">
            <a:off x="7785652" y="1206608"/>
            <a:ext cx="2246243" cy="1292662"/>
          </a:xfrm>
          <a:prstGeom prst="rect">
            <a:avLst/>
          </a:prstGeom>
          <a:noFill/>
        </p:spPr>
        <p:txBody>
          <a:bodyPr wrap="square" rtlCol="0">
            <a:spAutoFit/>
          </a:bodyPr>
          <a:lstStyle/>
          <a:p>
            <a:pPr algn="ctr"/>
            <a:r>
              <a:rPr lang="sv-SE" sz="6000" b="1" dirty="0">
                <a:latin typeface="Arial" panose="020B0604020202020204" pitchFamily="34" charset="0"/>
              </a:rPr>
              <a:t>1001</a:t>
            </a:r>
          </a:p>
          <a:p>
            <a:pPr algn="ctr"/>
            <a:r>
              <a:rPr lang="sv-SE" dirty="0">
                <a:latin typeface="Arial" panose="020B0604020202020204" pitchFamily="34" charset="0"/>
              </a:rPr>
              <a:t>svar</a:t>
            </a:r>
          </a:p>
        </p:txBody>
      </p:sp>
      <p:sp>
        <p:nvSpPr>
          <p:cNvPr id="2" name="textruta 1">
            <a:extLst>
              <a:ext uri="{FF2B5EF4-FFF2-40B4-BE49-F238E27FC236}">
                <a16:creationId xmlns:a16="http://schemas.microsoft.com/office/drawing/2014/main" id="{DC6546C9-638B-884A-BE75-CC17147DE3DC}"/>
              </a:ext>
            </a:extLst>
          </p:cNvPr>
          <p:cNvSpPr txBox="1"/>
          <p:nvPr/>
        </p:nvSpPr>
        <p:spPr>
          <a:xfrm>
            <a:off x="357809" y="6589643"/>
            <a:ext cx="6082114" cy="253916"/>
          </a:xfrm>
          <a:prstGeom prst="rect">
            <a:avLst/>
          </a:prstGeom>
          <a:noFill/>
        </p:spPr>
        <p:txBody>
          <a:bodyPr wrap="none" rtlCol="0">
            <a:spAutoFit/>
          </a:bodyPr>
          <a:lstStyle/>
          <a:p>
            <a:r>
              <a:rPr lang="sv-SE" sz="1050" dirty="0"/>
              <a:t>*Viktning har gjorts på ålder x kön. Populationsdata är hämtad från SCB: Hushållens boende 2019</a:t>
            </a:r>
          </a:p>
        </p:txBody>
      </p:sp>
    </p:spTree>
    <p:extLst>
      <p:ext uri="{BB962C8B-B14F-4D97-AF65-F5344CB8AC3E}">
        <p14:creationId xmlns:p14="http://schemas.microsoft.com/office/powerpoint/2010/main" val="2166668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a:xfrm>
            <a:off x="838201" y="1057013"/>
            <a:ext cx="10082336" cy="633676"/>
          </a:xfrm>
        </p:spPr>
        <p:txBody>
          <a:bodyPr/>
          <a:lstStyle/>
          <a:p>
            <a:r>
              <a:rPr lang="sv-SE" dirty="0"/>
              <a:t>Har coronaviruset påverkat någon av följande delar kring ditt boende?</a:t>
            </a:r>
            <a:endParaRPr lang="sv-SE" dirty="0">
              <a:solidFill>
                <a:schemeClr val="bg1"/>
              </a:solidFill>
            </a:endParaRPr>
          </a:p>
        </p:txBody>
      </p:sp>
      <p:sp>
        <p:nvSpPr>
          <p:cNvPr id="9" name="textruta 8">
            <a:extLst>
              <a:ext uri="{FF2B5EF4-FFF2-40B4-BE49-F238E27FC236}">
                <a16:creationId xmlns:a16="http://schemas.microsoft.com/office/drawing/2014/main" id="{5861EBB8-BDE4-134F-BED9-28C60F594DE0}"/>
              </a:ext>
            </a:extLst>
          </p:cNvPr>
          <p:cNvSpPr txBox="1"/>
          <p:nvPr/>
        </p:nvSpPr>
        <p:spPr>
          <a:xfrm>
            <a:off x="756000" y="6480000"/>
            <a:ext cx="1298753" cy="276999"/>
          </a:xfrm>
          <a:prstGeom prst="rect">
            <a:avLst/>
          </a:prstGeom>
          <a:noFill/>
        </p:spPr>
        <p:txBody>
          <a:bodyPr wrap="none" rtlCol="0">
            <a:spAutoFit/>
          </a:bodyPr>
          <a:lstStyle/>
          <a:p>
            <a:r>
              <a:rPr lang="sv-SE" sz="1200" dirty="0"/>
              <a:t>Antal svar = 698</a:t>
            </a:r>
          </a:p>
        </p:txBody>
      </p:sp>
      <p:sp>
        <p:nvSpPr>
          <p:cNvPr id="5" name="textruta 4">
            <a:extLst>
              <a:ext uri="{FF2B5EF4-FFF2-40B4-BE49-F238E27FC236}">
                <a16:creationId xmlns:a16="http://schemas.microsoft.com/office/drawing/2014/main" id="{2087E1F5-9E00-F845-A4B8-5AA57EAB3AD9}"/>
              </a:ext>
            </a:extLst>
          </p:cNvPr>
          <p:cNvSpPr txBox="1"/>
          <p:nvPr/>
        </p:nvSpPr>
        <p:spPr>
          <a:xfrm>
            <a:off x="2207568" y="6518471"/>
            <a:ext cx="2515432" cy="200055"/>
          </a:xfrm>
          <a:prstGeom prst="rect">
            <a:avLst/>
          </a:prstGeom>
          <a:noFill/>
        </p:spPr>
        <p:txBody>
          <a:bodyPr wrap="none" rtlCol="0">
            <a:spAutoFit/>
          </a:bodyPr>
          <a:lstStyle/>
          <a:p>
            <a:r>
              <a:rPr lang="sv-SE" sz="700" dirty="0"/>
              <a:t>Respondenterna har fått uppge mer än ett svarsalternativ</a:t>
            </a:r>
          </a:p>
        </p:txBody>
      </p:sp>
      <p:graphicFrame>
        <p:nvGraphicFramePr>
          <p:cNvPr id="7" name="Diagram 6">
            <a:extLst>
              <a:ext uri="{FF2B5EF4-FFF2-40B4-BE49-F238E27FC236}">
                <a16:creationId xmlns:a16="http://schemas.microsoft.com/office/drawing/2014/main" id="{AA41E693-6EA3-0048-B92D-5B163F7BB9C3}"/>
              </a:ext>
            </a:extLst>
          </p:cNvPr>
          <p:cNvGraphicFramePr>
            <a:graphicFrameLocks/>
          </p:cNvGraphicFramePr>
          <p:nvPr>
            <p:extLst>
              <p:ext uri="{D42A27DB-BD31-4B8C-83A1-F6EECF244321}">
                <p14:modId xmlns:p14="http://schemas.microsoft.com/office/powerpoint/2010/main" val="2358614486"/>
              </p:ext>
            </p:extLst>
          </p:nvPr>
        </p:nvGraphicFramePr>
        <p:xfrm>
          <a:off x="838200" y="2079710"/>
          <a:ext cx="9866312" cy="433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0247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p:txBody>
          <a:bodyPr/>
          <a:lstStyle/>
          <a:p>
            <a:r>
              <a:rPr lang="sv-SE" dirty="0"/>
              <a:t>Har coronaviruset påverkat någon av följande delar kring ditt boende?</a:t>
            </a:r>
            <a:endParaRPr lang="sv-SE" dirty="0">
              <a:solidFill>
                <a:schemeClr val="bg1"/>
              </a:solidFill>
            </a:endParaRPr>
          </a:p>
        </p:txBody>
      </p:sp>
      <p:graphicFrame>
        <p:nvGraphicFramePr>
          <p:cNvPr id="3" name="Tabell 2">
            <a:extLst>
              <a:ext uri="{FF2B5EF4-FFF2-40B4-BE49-F238E27FC236}">
                <a16:creationId xmlns:a16="http://schemas.microsoft.com/office/drawing/2014/main" id="{73EB0324-6A21-B64D-B764-EC699E7C3C48}"/>
              </a:ext>
            </a:extLst>
          </p:cNvPr>
          <p:cNvGraphicFramePr>
            <a:graphicFrameLocks noGrp="1"/>
          </p:cNvGraphicFramePr>
          <p:nvPr>
            <p:extLst>
              <p:ext uri="{D42A27DB-BD31-4B8C-83A1-F6EECF244321}">
                <p14:modId xmlns:p14="http://schemas.microsoft.com/office/powerpoint/2010/main" val="3273041589"/>
              </p:ext>
            </p:extLst>
          </p:nvPr>
        </p:nvGraphicFramePr>
        <p:xfrm>
          <a:off x="623392" y="2492896"/>
          <a:ext cx="9709817" cy="2714625"/>
        </p:xfrm>
        <a:graphic>
          <a:graphicData uri="http://schemas.openxmlformats.org/drawingml/2006/table">
            <a:tbl>
              <a:tblPr firstRow="1" bandRow="1">
                <a:tableStyleId>{91EBBBCC-DAD2-459C-BE2E-F6DE35CF9A28}</a:tableStyleId>
              </a:tblPr>
              <a:tblGrid>
                <a:gridCol w="3136201">
                  <a:extLst>
                    <a:ext uri="{9D8B030D-6E8A-4147-A177-3AD203B41FA5}">
                      <a16:colId xmlns:a16="http://schemas.microsoft.com/office/drawing/2014/main" val="4001956675"/>
                    </a:ext>
                  </a:extLst>
                </a:gridCol>
                <a:gridCol w="1800480">
                  <a:extLst>
                    <a:ext uri="{9D8B030D-6E8A-4147-A177-3AD203B41FA5}">
                      <a16:colId xmlns:a16="http://schemas.microsoft.com/office/drawing/2014/main" val="2436941496"/>
                    </a:ext>
                  </a:extLst>
                </a:gridCol>
                <a:gridCol w="2198577">
                  <a:extLst>
                    <a:ext uri="{9D8B030D-6E8A-4147-A177-3AD203B41FA5}">
                      <a16:colId xmlns:a16="http://schemas.microsoft.com/office/drawing/2014/main" val="2893251207"/>
                    </a:ext>
                  </a:extLst>
                </a:gridCol>
                <a:gridCol w="2574559">
                  <a:extLst>
                    <a:ext uri="{9D8B030D-6E8A-4147-A177-3AD203B41FA5}">
                      <a16:colId xmlns:a16="http://schemas.microsoft.com/office/drawing/2014/main" val="4215965132"/>
                    </a:ext>
                  </a:extLst>
                </a:gridCol>
              </a:tblGrid>
              <a:tr h="370840">
                <a:tc>
                  <a:txBody>
                    <a:bodyPr/>
                    <a:lstStyle/>
                    <a:p>
                      <a:pPr algn="ctr" fontAlgn="ctr"/>
                      <a:endParaRPr lang="sv-SE"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sv-SE" sz="1100" u="none" strike="noStrike" dirty="0">
                          <a:effectLst/>
                        </a:rPr>
                        <a:t>Mindre än 300 000 SEK</a:t>
                      </a:r>
                      <a:endParaRPr lang="sv-SE" sz="11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300 001 - 500 000 SEK</a:t>
                      </a:r>
                      <a:endParaRPr lang="sv-SE"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Mer än 500 000 SEK</a:t>
                      </a:r>
                      <a:endParaRPr lang="sv-SE" sz="110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44701573"/>
                  </a:ext>
                </a:extLst>
              </a:tr>
              <a:tr h="370840">
                <a:tc>
                  <a:txBody>
                    <a:bodyPr/>
                    <a:lstStyle/>
                    <a:p>
                      <a:pPr algn="ctr" fontAlgn="ctr"/>
                      <a:r>
                        <a:rPr lang="sv-SE" sz="1050" b="0" i="0" u="none" strike="noStrike">
                          <a:solidFill>
                            <a:srgbClr val="000000"/>
                          </a:solidFill>
                          <a:effectLst/>
                          <a:latin typeface="Arial" panose="020B0604020202020204" pitchFamily="34" charset="0"/>
                        </a:rPr>
                        <a:t>Jag har oroat mig för att använda gemensamma utrymmen såsom tvättstuga</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24%</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15%</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17%</a:t>
                      </a:r>
                    </a:p>
                  </a:txBody>
                  <a:tcPr marL="9525" marR="9525" marT="9525" marB="0" anchor="ctr"/>
                </a:tc>
                <a:extLst>
                  <a:ext uri="{0D108BD9-81ED-4DB2-BD59-A6C34878D82A}">
                    <a16:rowId xmlns:a16="http://schemas.microsoft.com/office/drawing/2014/main" val="2226066991"/>
                  </a:ext>
                </a:extLst>
              </a:tr>
              <a:tr h="370840">
                <a:tc>
                  <a:txBody>
                    <a:bodyPr/>
                    <a:lstStyle/>
                    <a:p>
                      <a:pPr algn="ctr" fontAlgn="ctr"/>
                      <a:r>
                        <a:rPr lang="sv-SE" sz="1050" b="0" i="0" u="none" strike="noStrike">
                          <a:solidFill>
                            <a:srgbClr val="000000"/>
                          </a:solidFill>
                          <a:effectLst/>
                          <a:latin typeface="Arial" panose="020B0604020202020204" pitchFamily="34" charset="0"/>
                        </a:rPr>
                        <a:t>Jag har minskat eller helt upphört att använda gemensamma utrymmen såsom tvättstuga</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17%</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15%</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9%</a:t>
                      </a:r>
                    </a:p>
                  </a:txBody>
                  <a:tcPr marL="9525" marR="9525" marT="9525" marB="0" anchor="ctr"/>
                </a:tc>
                <a:extLst>
                  <a:ext uri="{0D108BD9-81ED-4DB2-BD59-A6C34878D82A}">
                    <a16:rowId xmlns:a16="http://schemas.microsoft.com/office/drawing/2014/main" val="1881743991"/>
                  </a:ext>
                </a:extLst>
              </a:tr>
              <a:tr h="370840">
                <a:tc>
                  <a:txBody>
                    <a:bodyPr/>
                    <a:lstStyle/>
                    <a:p>
                      <a:pPr algn="ctr" fontAlgn="ctr"/>
                      <a:r>
                        <a:rPr lang="sv-SE" sz="1050" b="0" i="0" u="none" strike="noStrike">
                          <a:solidFill>
                            <a:srgbClr val="000000"/>
                          </a:solidFill>
                          <a:effectLst/>
                          <a:latin typeface="Arial" panose="020B0604020202020204" pitchFamily="34" charset="0"/>
                        </a:rPr>
                        <a:t>Jag har oroat mig för att släppa in hantverkare eller servicepersonal som ska genomföra reparationer eller liknande i</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19%</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15%</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17%</a:t>
                      </a:r>
                    </a:p>
                  </a:txBody>
                  <a:tcPr marL="9525" marR="9525" marT="9525" marB="0" anchor="ctr"/>
                </a:tc>
                <a:extLst>
                  <a:ext uri="{0D108BD9-81ED-4DB2-BD59-A6C34878D82A}">
                    <a16:rowId xmlns:a16="http://schemas.microsoft.com/office/drawing/2014/main" val="3439677948"/>
                  </a:ext>
                </a:extLst>
              </a:tr>
              <a:tr h="370840">
                <a:tc>
                  <a:txBody>
                    <a:bodyPr/>
                    <a:lstStyle/>
                    <a:p>
                      <a:pPr algn="ctr" fontAlgn="ctr"/>
                      <a:r>
                        <a:rPr lang="sv-SE" sz="1050" b="0" i="0" u="none" strike="noStrike">
                          <a:solidFill>
                            <a:srgbClr val="000000"/>
                          </a:solidFill>
                          <a:effectLst/>
                          <a:latin typeface="Arial" panose="020B0604020202020204" pitchFamily="34" charset="0"/>
                        </a:rPr>
                        <a:t>Jag har undvikit att göra felanmälningar kring saker i min lägenhet för att undvika besök</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22%</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18%</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11%</a:t>
                      </a:r>
                    </a:p>
                  </a:txBody>
                  <a:tcPr marL="9525" marR="9525" marT="9525" marB="0" anchor="ctr"/>
                </a:tc>
                <a:extLst>
                  <a:ext uri="{0D108BD9-81ED-4DB2-BD59-A6C34878D82A}">
                    <a16:rowId xmlns:a16="http://schemas.microsoft.com/office/drawing/2014/main" val="3393916323"/>
                  </a:ext>
                </a:extLst>
              </a:tr>
              <a:tr h="370840">
                <a:tc>
                  <a:txBody>
                    <a:bodyPr/>
                    <a:lstStyle/>
                    <a:p>
                      <a:pPr algn="ctr" fontAlgn="ctr"/>
                      <a:r>
                        <a:rPr lang="sv-SE" sz="1050" b="0" i="0" u="none" strike="noStrike">
                          <a:solidFill>
                            <a:srgbClr val="000000"/>
                          </a:solidFill>
                          <a:effectLst/>
                          <a:latin typeface="Arial" panose="020B0604020202020204" pitchFamily="34" charset="0"/>
                        </a:rPr>
                        <a:t>Inget av ovanstående</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50%</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66%</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66%</a:t>
                      </a:r>
                    </a:p>
                  </a:txBody>
                  <a:tcPr marL="9525" marR="9525" marT="9525" marB="0" anchor="ctr"/>
                </a:tc>
                <a:extLst>
                  <a:ext uri="{0D108BD9-81ED-4DB2-BD59-A6C34878D82A}">
                    <a16:rowId xmlns:a16="http://schemas.microsoft.com/office/drawing/2014/main" val="2884380784"/>
                  </a:ext>
                </a:extLst>
              </a:tr>
              <a:tr h="370840">
                <a:tc>
                  <a:txBody>
                    <a:bodyPr/>
                    <a:lstStyle/>
                    <a:p>
                      <a:pPr algn="ctr" fontAlgn="ctr"/>
                      <a:r>
                        <a:rPr lang="sv-SE" sz="1100" b="1" i="0" u="none" strike="noStrike">
                          <a:solidFill>
                            <a:srgbClr val="000000"/>
                          </a:solidFill>
                          <a:effectLst/>
                          <a:latin typeface="Arial" panose="020B0604020202020204" pitchFamily="34" charset="0"/>
                        </a:rPr>
                        <a:t>Antal svar</a:t>
                      </a:r>
                    </a:p>
                  </a:txBody>
                  <a:tcPr marL="9525" marR="9525" marT="9525" marB="0" anchor="ctr"/>
                </a:tc>
                <a:tc>
                  <a:txBody>
                    <a:bodyPr/>
                    <a:lstStyle/>
                    <a:p>
                      <a:pPr algn="ctr" fontAlgn="ctr"/>
                      <a:r>
                        <a:rPr lang="sv-SE" sz="1050" b="1" i="0" u="none" strike="noStrike">
                          <a:solidFill>
                            <a:srgbClr val="000000"/>
                          </a:solidFill>
                          <a:effectLst/>
                          <a:latin typeface="Arial" panose="020B0604020202020204" pitchFamily="34" charset="0"/>
                        </a:rPr>
                        <a:t>253</a:t>
                      </a:r>
                    </a:p>
                  </a:txBody>
                  <a:tcPr marL="9525" marR="9525" marT="9525" marB="0" anchor="ctr"/>
                </a:tc>
                <a:tc>
                  <a:txBody>
                    <a:bodyPr/>
                    <a:lstStyle/>
                    <a:p>
                      <a:pPr algn="ctr" fontAlgn="ctr"/>
                      <a:r>
                        <a:rPr lang="sv-SE" sz="1050" b="1" i="0" u="none" strike="noStrike">
                          <a:solidFill>
                            <a:srgbClr val="000000"/>
                          </a:solidFill>
                          <a:effectLst/>
                          <a:latin typeface="Arial" panose="020B0604020202020204" pitchFamily="34" charset="0"/>
                        </a:rPr>
                        <a:t>127</a:t>
                      </a:r>
                    </a:p>
                  </a:txBody>
                  <a:tcPr marL="9525" marR="9525" marT="9525" marB="0" anchor="ctr"/>
                </a:tc>
                <a:tc>
                  <a:txBody>
                    <a:bodyPr/>
                    <a:lstStyle/>
                    <a:p>
                      <a:pPr algn="ctr" fontAlgn="ctr"/>
                      <a:r>
                        <a:rPr lang="sv-SE" sz="1050" b="1" i="0" u="none" strike="noStrike" dirty="0">
                          <a:solidFill>
                            <a:srgbClr val="000000"/>
                          </a:solidFill>
                          <a:effectLst/>
                          <a:latin typeface="Arial" panose="020B0604020202020204" pitchFamily="34" charset="0"/>
                        </a:rPr>
                        <a:t>114</a:t>
                      </a:r>
                    </a:p>
                  </a:txBody>
                  <a:tcPr marL="9525" marR="9525" marT="9525" marB="0" anchor="ctr"/>
                </a:tc>
                <a:extLst>
                  <a:ext uri="{0D108BD9-81ED-4DB2-BD59-A6C34878D82A}">
                    <a16:rowId xmlns:a16="http://schemas.microsoft.com/office/drawing/2014/main" val="2738775283"/>
                  </a:ext>
                </a:extLst>
              </a:tr>
            </a:tbl>
          </a:graphicData>
        </a:graphic>
      </p:graphicFrame>
    </p:spTree>
    <p:extLst>
      <p:ext uri="{BB962C8B-B14F-4D97-AF65-F5344CB8AC3E}">
        <p14:creationId xmlns:p14="http://schemas.microsoft.com/office/powerpoint/2010/main" val="4079566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p:txBody>
          <a:bodyPr/>
          <a:lstStyle/>
          <a:p>
            <a:r>
              <a:rPr lang="sv-SE" dirty="0"/>
              <a:t>Har coronaviruset påverkat någon av följande delar kring ditt boende?</a:t>
            </a:r>
            <a:endParaRPr lang="sv-SE" dirty="0">
              <a:solidFill>
                <a:schemeClr val="bg1"/>
              </a:solidFill>
            </a:endParaRPr>
          </a:p>
        </p:txBody>
      </p:sp>
      <p:graphicFrame>
        <p:nvGraphicFramePr>
          <p:cNvPr id="4" name="Tabell 3">
            <a:extLst>
              <a:ext uri="{FF2B5EF4-FFF2-40B4-BE49-F238E27FC236}">
                <a16:creationId xmlns:a16="http://schemas.microsoft.com/office/drawing/2014/main" id="{7DF2021B-71F4-7140-A40F-943CFAAFC914}"/>
              </a:ext>
            </a:extLst>
          </p:cNvPr>
          <p:cNvGraphicFramePr>
            <a:graphicFrameLocks noGrp="1"/>
          </p:cNvGraphicFramePr>
          <p:nvPr>
            <p:extLst>
              <p:ext uri="{D42A27DB-BD31-4B8C-83A1-F6EECF244321}">
                <p14:modId xmlns:p14="http://schemas.microsoft.com/office/powerpoint/2010/main" val="3123382391"/>
              </p:ext>
            </p:extLst>
          </p:nvPr>
        </p:nvGraphicFramePr>
        <p:xfrm>
          <a:off x="1199456" y="2636912"/>
          <a:ext cx="8814732" cy="2714625"/>
        </p:xfrm>
        <a:graphic>
          <a:graphicData uri="http://schemas.openxmlformats.org/drawingml/2006/table">
            <a:tbl>
              <a:tblPr firstRow="1" bandRow="1">
                <a:tableStyleId>{91EBBBCC-DAD2-459C-BE2E-F6DE35CF9A28}</a:tableStyleId>
              </a:tblPr>
              <a:tblGrid>
                <a:gridCol w="3665173">
                  <a:extLst>
                    <a:ext uri="{9D8B030D-6E8A-4147-A177-3AD203B41FA5}">
                      <a16:colId xmlns:a16="http://schemas.microsoft.com/office/drawing/2014/main" val="1506556507"/>
                    </a:ext>
                  </a:extLst>
                </a:gridCol>
                <a:gridCol w="1141957">
                  <a:extLst>
                    <a:ext uri="{9D8B030D-6E8A-4147-A177-3AD203B41FA5}">
                      <a16:colId xmlns:a16="http://schemas.microsoft.com/office/drawing/2014/main" val="1259248435"/>
                    </a:ext>
                  </a:extLst>
                </a:gridCol>
                <a:gridCol w="1046794">
                  <a:extLst>
                    <a:ext uri="{9D8B030D-6E8A-4147-A177-3AD203B41FA5}">
                      <a16:colId xmlns:a16="http://schemas.microsoft.com/office/drawing/2014/main" val="2453859340"/>
                    </a:ext>
                  </a:extLst>
                </a:gridCol>
                <a:gridCol w="1046794">
                  <a:extLst>
                    <a:ext uri="{9D8B030D-6E8A-4147-A177-3AD203B41FA5}">
                      <a16:colId xmlns:a16="http://schemas.microsoft.com/office/drawing/2014/main" val="880965323"/>
                    </a:ext>
                  </a:extLst>
                </a:gridCol>
                <a:gridCol w="1914014">
                  <a:extLst>
                    <a:ext uri="{9D8B030D-6E8A-4147-A177-3AD203B41FA5}">
                      <a16:colId xmlns:a16="http://schemas.microsoft.com/office/drawing/2014/main" val="2886545701"/>
                    </a:ext>
                  </a:extLst>
                </a:gridCol>
              </a:tblGrid>
              <a:tr h="370840">
                <a:tc>
                  <a:txBody>
                    <a:bodyPr/>
                    <a:lstStyle/>
                    <a:p>
                      <a:pPr algn="ctr" fontAlgn="ctr"/>
                      <a:r>
                        <a:rPr lang="sv-SE" sz="1100" u="none" strike="noStrike" dirty="0">
                          <a:effectLst/>
                        </a:rPr>
                        <a:t> </a:t>
                      </a:r>
                      <a:endParaRPr lang="sv-SE" sz="11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Under 30 år</a:t>
                      </a:r>
                      <a:endParaRPr lang="sv-SE"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30-44 år</a:t>
                      </a:r>
                      <a:endParaRPr lang="sv-SE"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45-59 år</a:t>
                      </a:r>
                      <a:endParaRPr lang="sv-SE"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60 år eller äldre</a:t>
                      </a:r>
                      <a:endParaRPr lang="sv-SE" sz="110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533205020"/>
                  </a:ext>
                </a:extLst>
              </a:tr>
              <a:tr h="370840">
                <a:tc>
                  <a:txBody>
                    <a:bodyPr/>
                    <a:lstStyle/>
                    <a:p>
                      <a:pPr algn="ctr" fontAlgn="ctr"/>
                      <a:r>
                        <a:rPr lang="sv-SE" sz="1050" b="0" i="0" u="none" strike="noStrike">
                          <a:solidFill>
                            <a:srgbClr val="000000"/>
                          </a:solidFill>
                          <a:effectLst/>
                          <a:latin typeface="Arial" panose="020B0604020202020204" pitchFamily="34" charset="0"/>
                        </a:rPr>
                        <a:t>Jag har oroat mig för att använda gemensamma utrymmen såsom tvättstuga</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26%</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21%</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20%</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13%</a:t>
                      </a:r>
                    </a:p>
                  </a:txBody>
                  <a:tcPr marL="9525" marR="9525" marT="9525" marB="0" anchor="ctr"/>
                </a:tc>
                <a:extLst>
                  <a:ext uri="{0D108BD9-81ED-4DB2-BD59-A6C34878D82A}">
                    <a16:rowId xmlns:a16="http://schemas.microsoft.com/office/drawing/2014/main" val="649434971"/>
                  </a:ext>
                </a:extLst>
              </a:tr>
              <a:tr h="370840">
                <a:tc>
                  <a:txBody>
                    <a:bodyPr/>
                    <a:lstStyle/>
                    <a:p>
                      <a:pPr algn="ctr" fontAlgn="ctr"/>
                      <a:r>
                        <a:rPr lang="sv-SE" sz="1050" b="0" i="0" u="none" strike="noStrike">
                          <a:solidFill>
                            <a:srgbClr val="000000"/>
                          </a:solidFill>
                          <a:effectLst/>
                          <a:latin typeface="Arial" panose="020B0604020202020204" pitchFamily="34" charset="0"/>
                        </a:rPr>
                        <a:t>Jag har minskat eller helt upphört att använda gemensamma utrymmen såsom tvättstuga</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17%</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16%</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12%</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13%</a:t>
                      </a:r>
                    </a:p>
                  </a:txBody>
                  <a:tcPr marL="9525" marR="9525" marT="9525" marB="0" anchor="ctr"/>
                </a:tc>
                <a:extLst>
                  <a:ext uri="{0D108BD9-81ED-4DB2-BD59-A6C34878D82A}">
                    <a16:rowId xmlns:a16="http://schemas.microsoft.com/office/drawing/2014/main" val="3231842410"/>
                  </a:ext>
                </a:extLst>
              </a:tr>
              <a:tr h="370840">
                <a:tc>
                  <a:txBody>
                    <a:bodyPr/>
                    <a:lstStyle/>
                    <a:p>
                      <a:pPr algn="ctr" fontAlgn="ctr"/>
                      <a:r>
                        <a:rPr lang="sv-SE" sz="1050" b="0" i="0" u="none" strike="noStrike">
                          <a:solidFill>
                            <a:srgbClr val="000000"/>
                          </a:solidFill>
                          <a:effectLst/>
                          <a:latin typeface="Arial" panose="020B0604020202020204" pitchFamily="34" charset="0"/>
                        </a:rPr>
                        <a:t>Jag har oroat mig för att släppa in hantverkare eller servicepersonal som ska genomföra reparationer eller liknande i</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22%</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17%</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17%</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14%</a:t>
                      </a:r>
                    </a:p>
                  </a:txBody>
                  <a:tcPr marL="9525" marR="9525" marT="9525" marB="0" anchor="ctr"/>
                </a:tc>
                <a:extLst>
                  <a:ext uri="{0D108BD9-81ED-4DB2-BD59-A6C34878D82A}">
                    <a16:rowId xmlns:a16="http://schemas.microsoft.com/office/drawing/2014/main" val="3376424759"/>
                  </a:ext>
                </a:extLst>
              </a:tr>
              <a:tr h="370840">
                <a:tc>
                  <a:txBody>
                    <a:bodyPr/>
                    <a:lstStyle/>
                    <a:p>
                      <a:pPr algn="ctr" fontAlgn="ctr"/>
                      <a:r>
                        <a:rPr lang="sv-SE" sz="1050" b="0" i="0" u="none" strike="noStrike">
                          <a:solidFill>
                            <a:srgbClr val="000000"/>
                          </a:solidFill>
                          <a:effectLst/>
                          <a:latin typeface="Arial" panose="020B0604020202020204" pitchFamily="34" charset="0"/>
                        </a:rPr>
                        <a:t>Jag har undvikit att göra felanmälningar kring saker i min lägenhet för att undvika besök</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23%</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17%</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13%</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17%</a:t>
                      </a:r>
                    </a:p>
                  </a:txBody>
                  <a:tcPr marL="9525" marR="9525" marT="9525" marB="0" anchor="ctr"/>
                </a:tc>
                <a:extLst>
                  <a:ext uri="{0D108BD9-81ED-4DB2-BD59-A6C34878D82A}">
                    <a16:rowId xmlns:a16="http://schemas.microsoft.com/office/drawing/2014/main" val="2143060459"/>
                  </a:ext>
                </a:extLst>
              </a:tr>
              <a:tr h="370840">
                <a:tc>
                  <a:txBody>
                    <a:bodyPr/>
                    <a:lstStyle/>
                    <a:p>
                      <a:pPr algn="ctr" fontAlgn="ctr"/>
                      <a:r>
                        <a:rPr lang="sv-SE" sz="1050" b="0" i="0" u="none" strike="noStrike">
                          <a:solidFill>
                            <a:srgbClr val="000000"/>
                          </a:solidFill>
                          <a:effectLst/>
                          <a:latin typeface="Arial" panose="020B0604020202020204" pitchFamily="34" charset="0"/>
                        </a:rPr>
                        <a:t>Inget av ovanstående</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49%</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54%</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65%</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66%</a:t>
                      </a:r>
                    </a:p>
                  </a:txBody>
                  <a:tcPr marL="9525" marR="9525" marT="9525" marB="0" anchor="ctr"/>
                </a:tc>
                <a:extLst>
                  <a:ext uri="{0D108BD9-81ED-4DB2-BD59-A6C34878D82A}">
                    <a16:rowId xmlns:a16="http://schemas.microsoft.com/office/drawing/2014/main" val="2064994"/>
                  </a:ext>
                </a:extLst>
              </a:tr>
              <a:tr h="370840">
                <a:tc>
                  <a:txBody>
                    <a:bodyPr/>
                    <a:lstStyle/>
                    <a:p>
                      <a:pPr algn="ctr" fontAlgn="ctr"/>
                      <a:r>
                        <a:rPr lang="sv-SE" sz="1100" b="1" i="0" u="none" strike="noStrike">
                          <a:solidFill>
                            <a:srgbClr val="000000"/>
                          </a:solidFill>
                          <a:effectLst/>
                          <a:latin typeface="Arial" panose="020B0604020202020204" pitchFamily="34" charset="0"/>
                        </a:rPr>
                        <a:t>Antal svar</a:t>
                      </a:r>
                    </a:p>
                  </a:txBody>
                  <a:tcPr marL="9525" marR="9525" marT="9525" marB="0" anchor="ctr"/>
                </a:tc>
                <a:tc>
                  <a:txBody>
                    <a:bodyPr/>
                    <a:lstStyle/>
                    <a:p>
                      <a:pPr algn="ctr" fontAlgn="ctr"/>
                      <a:r>
                        <a:rPr lang="sv-SE" sz="1100" b="1" i="0" u="none" strike="noStrike">
                          <a:solidFill>
                            <a:srgbClr val="000000"/>
                          </a:solidFill>
                          <a:effectLst/>
                          <a:latin typeface="Arial" panose="020B0604020202020204" pitchFamily="34" charset="0"/>
                        </a:rPr>
                        <a:t>139</a:t>
                      </a:r>
                    </a:p>
                  </a:txBody>
                  <a:tcPr marL="9525" marR="9525" marT="9525" marB="0" anchor="ctr"/>
                </a:tc>
                <a:tc>
                  <a:txBody>
                    <a:bodyPr/>
                    <a:lstStyle/>
                    <a:p>
                      <a:pPr algn="ctr" fontAlgn="ctr"/>
                      <a:r>
                        <a:rPr lang="sv-SE" sz="1100" b="1" i="0" u="none" strike="noStrike">
                          <a:solidFill>
                            <a:srgbClr val="000000"/>
                          </a:solidFill>
                          <a:effectLst/>
                          <a:latin typeface="Arial" panose="020B0604020202020204" pitchFamily="34" charset="0"/>
                        </a:rPr>
                        <a:t>142</a:t>
                      </a:r>
                    </a:p>
                  </a:txBody>
                  <a:tcPr marL="9525" marR="9525" marT="9525" marB="0" anchor="ctr"/>
                </a:tc>
                <a:tc>
                  <a:txBody>
                    <a:bodyPr/>
                    <a:lstStyle/>
                    <a:p>
                      <a:pPr algn="ctr" fontAlgn="ctr"/>
                      <a:r>
                        <a:rPr lang="sv-SE" sz="1100" b="1" i="0" u="none" strike="noStrike">
                          <a:solidFill>
                            <a:srgbClr val="000000"/>
                          </a:solidFill>
                          <a:effectLst/>
                          <a:latin typeface="Arial" panose="020B0604020202020204" pitchFamily="34" charset="0"/>
                        </a:rPr>
                        <a:t>141</a:t>
                      </a:r>
                    </a:p>
                  </a:txBody>
                  <a:tcPr marL="9525" marR="9525" marT="9525" marB="0" anchor="ctr"/>
                </a:tc>
                <a:tc>
                  <a:txBody>
                    <a:bodyPr/>
                    <a:lstStyle/>
                    <a:p>
                      <a:pPr algn="ctr" fontAlgn="ctr"/>
                      <a:r>
                        <a:rPr lang="sv-SE" sz="1100" b="1" i="0" u="none" strike="noStrike" dirty="0">
                          <a:solidFill>
                            <a:srgbClr val="000000"/>
                          </a:solidFill>
                          <a:effectLst/>
                          <a:latin typeface="Arial" panose="020B0604020202020204" pitchFamily="34" charset="0"/>
                        </a:rPr>
                        <a:t>128</a:t>
                      </a:r>
                    </a:p>
                  </a:txBody>
                  <a:tcPr marL="9525" marR="9525" marT="9525" marB="0" anchor="ctr"/>
                </a:tc>
                <a:extLst>
                  <a:ext uri="{0D108BD9-81ED-4DB2-BD59-A6C34878D82A}">
                    <a16:rowId xmlns:a16="http://schemas.microsoft.com/office/drawing/2014/main" val="3254247054"/>
                  </a:ext>
                </a:extLst>
              </a:tr>
            </a:tbl>
          </a:graphicData>
        </a:graphic>
      </p:graphicFrame>
    </p:spTree>
    <p:extLst>
      <p:ext uri="{BB962C8B-B14F-4D97-AF65-F5344CB8AC3E}">
        <p14:creationId xmlns:p14="http://schemas.microsoft.com/office/powerpoint/2010/main" val="466003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p:txBody>
          <a:bodyPr/>
          <a:lstStyle/>
          <a:p>
            <a:r>
              <a:rPr lang="sv-SE" dirty="0"/>
              <a:t>Har coronaviruset påverkat någon av följande delar kring ditt boende?</a:t>
            </a:r>
            <a:endParaRPr lang="sv-SE" dirty="0">
              <a:solidFill>
                <a:schemeClr val="bg1"/>
              </a:solidFill>
            </a:endParaRPr>
          </a:p>
        </p:txBody>
      </p:sp>
      <p:graphicFrame>
        <p:nvGraphicFramePr>
          <p:cNvPr id="3" name="Tabell 2">
            <a:extLst>
              <a:ext uri="{FF2B5EF4-FFF2-40B4-BE49-F238E27FC236}">
                <a16:creationId xmlns:a16="http://schemas.microsoft.com/office/drawing/2014/main" id="{67157E1F-2721-3F40-9244-F3D366A893D2}"/>
              </a:ext>
            </a:extLst>
          </p:cNvPr>
          <p:cNvGraphicFramePr>
            <a:graphicFrameLocks noGrp="1"/>
          </p:cNvGraphicFramePr>
          <p:nvPr>
            <p:extLst>
              <p:ext uri="{D42A27DB-BD31-4B8C-83A1-F6EECF244321}">
                <p14:modId xmlns:p14="http://schemas.microsoft.com/office/powerpoint/2010/main" val="1256886034"/>
              </p:ext>
            </p:extLst>
          </p:nvPr>
        </p:nvGraphicFramePr>
        <p:xfrm>
          <a:off x="828418" y="2469977"/>
          <a:ext cx="9275763" cy="2714625"/>
        </p:xfrm>
        <a:graphic>
          <a:graphicData uri="http://schemas.openxmlformats.org/drawingml/2006/table">
            <a:tbl>
              <a:tblPr firstRow="1" bandRow="1">
                <a:tableStyleId>{91EBBBCC-DAD2-459C-BE2E-F6DE35CF9A28}</a:tableStyleId>
              </a:tblPr>
              <a:tblGrid>
                <a:gridCol w="2773363">
                  <a:extLst>
                    <a:ext uri="{9D8B030D-6E8A-4147-A177-3AD203B41FA5}">
                      <a16:colId xmlns:a16="http://schemas.microsoft.com/office/drawing/2014/main" val="1719352164"/>
                    </a:ext>
                  </a:extLst>
                </a:gridCol>
                <a:gridCol w="1625600">
                  <a:extLst>
                    <a:ext uri="{9D8B030D-6E8A-4147-A177-3AD203B41FA5}">
                      <a16:colId xmlns:a16="http://schemas.microsoft.com/office/drawing/2014/main" val="2158087372"/>
                    </a:ext>
                  </a:extLst>
                </a:gridCol>
                <a:gridCol w="1625600">
                  <a:extLst>
                    <a:ext uri="{9D8B030D-6E8A-4147-A177-3AD203B41FA5}">
                      <a16:colId xmlns:a16="http://schemas.microsoft.com/office/drawing/2014/main" val="1593782749"/>
                    </a:ext>
                  </a:extLst>
                </a:gridCol>
                <a:gridCol w="1625600">
                  <a:extLst>
                    <a:ext uri="{9D8B030D-6E8A-4147-A177-3AD203B41FA5}">
                      <a16:colId xmlns:a16="http://schemas.microsoft.com/office/drawing/2014/main" val="4117986924"/>
                    </a:ext>
                  </a:extLst>
                </a:gridCol>
                <a:gridCol w="1625600">
                  <a:extLst>
                    <a:ext uri="{9D8B030D-6E8A-4147-A177-3AD203B41FA5}">
                      <a16:colId xmlns:a16="http://schemas.microsoft.com/office/drawing/2014/main" val="3383023796"/>
                    </a:ext>
                  </a:extLst>
                </a:gridCol>
              </a:tblGrid>
              <a:tr h="370840">
                <a:tc>
                  <a:txBody>
                    <a:bodyPr/>
                    <a:lstStyle/>
                    <a:p>
                      <a:pPr algn="l" fontAlgn="b"/>
                      <a:endParaRPr lang="sv-SE"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ctr"/>
                      <a:r>
                        <a:rPr lang="sv-SE" sz="1050" u="none" strike="noStrike" dirty="0">
                          <a:effectLst/>
                        </a:rPr>
                        <a:t>Stockholm</a:t>
                      </a:r>
                      <a:endParaRPr lang="sv-SE" sz="105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Östra Mellansverige</a:t>
                      </a:r>
                      <a:endParaRPr lang="sv-SE" sz="105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Sydsverige</a:t>
                      </a:r>
                      <a:endParaRPr lang="sv-SE" sz="105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Västsverige</a:t>
                      </a:r>
                      <a:endParaRPr lang="sv-SE" sz="105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614488306"/>
                  </a:ext>
                </a:extLst>
              </a:tr>
              <a:tr h="370840">
                <a:tc>
                  <a:txBody>
                    <a:bodyPr/>
                    <a:lstStyle/>
                    <a:p>
                      <a:pPr algn="ctr" fontAlgn="ctr"/>
                      <a:r>
                        <a:rPr lang="sv-SE" sz="1050" b="0" i="0" u="none" strike="noStrike">
                          <a:solidFill>
                            <a:srgbClr val="000000"/>
                          </a:solidFill>
                          <a:effectLst/>
                          <a:latin typeface="Arial" panose="020B0604020202020204" pitchFamily="34" charset="0"/>
                        </a:rPr>
                        <a:t>Jag har oroat mig för att använda gemensamma utrymmen såsom tvättstuga</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23%</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15%</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19%</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19%</a:t>
                      </a:r>
                    </a:p>
                  </a:txBody>
                  <a:tcPr marL="9525" marR="9525" marT="9525" marB="0" anchor="ctr"/>
                </a:tc>
                <a:extLst>
                  <a:ext uri="{0D108BD9-81ED-4DB2-BD59-A6C34878D82A}">
                    <a16:rowId xmlns:a16="http://schemas.microsoft.com/office/drawing/2014/main" val="1990029358"/>
                  </a:ext>
                </a:extLst>
              </a:tr>
              <a:tr h="370840">
                <a:tc>
                  <a:txBody>
                    <a:bodyPr/>
                    <a:lstStyle/>
                    <a:p>
                      <a:pPr algn="ctr" fontAlgn="ctr"/>
                      <a:r>
                        <a:rPr lang="sv-SE" sz="1050" b="0" i="0" u="none" strike="noStrike">
                          <a:solidFill>
                            <a:srgbClr val="000000"/>
                          </a:solidFill>
                          <a:effectLst/>
                          <a:latin typeface="Arial" panose="020B0604020202020204" pitchFamily="34" charset="0"/>
                        </a:rPr>
                        <a:t>Jag har minskat eller helt upphört att använda gemensamma utrymmen såsom tvättstuga</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16%</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9%</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13%</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16%</a:t>
                      </a:r>
                    </a:p>
                  </a:txBody>
                  <a:tcPr marL="9525" marR="9525" marT="9525" marB="0" anchor="ctr"/>
                </a:tc>
                <a:extLst>
                  <a:ext uri="{0D108BD9-81ED-4DB2-BD59-A6C34878D82A}">
                    <a16:rowId xmlns:a16="http://schemas.microsoft.com/office/drawing/2014/main" val="3646110734"/>
                  </a:ext>
                </a:extLst>
              </a:tr>
              <a:tr h="370840">
                <a:tc>
                  <a:txBody>
                    <a:bodyPr/>
                    <a:lstStyle/>
                    <a:p>
                      <a:pPr algn="ctr" fontAlgn="ctr"/>
                      <a:r>
                        <a:rPr lang="sv-SE" sz="1050" b="0" i="0" u="none" strike="noStrike">
                          <a:solidFill>
                            <a:srgbClr val="000000"/>
                          </a:solidFill>
                          <a:effectLst/>
                          <a:latin typeface="Arial" panose="020B0604020202020204" pitchFamily="34" charset="0"/>
                        </a:rPr>
                        <a:t>Jag har oroat mig för att släppa in hantverkare eller servicepersonal som ska genomföra reparationer eller liknande i</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16%</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11%</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23%</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17%</a:t>
                      </a:r>
                    </a:p>
                  </a:txBody>
                  <a:tcPr marL="9525" marR="9525" marT="9525" marB="0" anchor="ctr"/>
                </a:tc>
                <a:extLst>
                  <a:ext uri="{0D108BD9-81ED-4DB2-BD59-A6C34878D82A}">
                    <a16:rowId xmlns:a16="http://schemas.microsoft.com/office/drawing/2014/main" val="4093990771"/>
                  </a:ext>
                </a:extLst>
              </a:tr>
              <a:tr h="370840">
                <a:tc>
                  <a:txBody>
                    <a:bodyPr/>
                    <a:lstStyle/>
                    <a:p>
                      <a:pPr algn="ctr" fontAlgn="ctr"/>
                      <a:r>
                        <a:rPr lang="sv-SE" sz="1050" b="0" i="0" u="none" strike="noStrike">
                          <a:solidFill>
                            <a:srgbClr val="000000"/>
                          </a:solidFill>
                          <a:effectLst/>
                          <a:latin typeface="Arial" panose="020B0604020202020204" pitchFamily="34" charset="0"/>
                        </a:rPr>
                        <a:t>Jag har undvikit att göra felanmälningar kring saker i min lägenhet för att undvika besök</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15%</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16%</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11%</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18%</a:t>
                      </a:r>
                    </a:p>
                  </a:txBody>
                  <a:tcPr marL="9525" marR="9525" marT="9525" marB="0" anchor="ctr"/>
                </a:tc>
                <a:extLst>
                  <a:ext uri="{0D108BD9-81ED-4DB2-BD59-A6C34878D82A}">
                    <a16:rowId xmlns:a16="http://schemas.microsoft.com/office/drawing/2014/main" val="2315408489"/>
                  </a:ext>
                </a:extLst>
              </a:tr>
              <a:tr h="370840">
                <a:tc>
                  <a:txBody>
                    <a:bodyPr/>
                    <a:lstStyle/>
                    <a:p>
                      <a:pPr algn="ctr" fontAlgn="ctr"/>
                      <a:r>
                        <a:rPr lang="sv-SE" sz="1050" b="0" i="0" u="none" strike="noStrike">
                          <a:solidFill>
                            <a:srgbClr val="000000"/>
                          </a:solidFill>
                          <a:effectLst/>
                          <a:latin typeface="Arial" panose="020B0604020202020204" pitchFamily="34" charset="0"/>
                        </a:rPr>
                        <a:t>Inget av ovanstående</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58%</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66%</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58%</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60%</a:t>
                      </a:r>
                    </a:p>
                  </a:txBody>
                  <a:tcPr marL="9525" marR="9525" marT="9525" marB="0" anchor="ctr"/>
                </a:tc>
                <a:extLst>
                  <a:ext uri="{0D108BD9-81ED-4DB2-BD59-A6C34878D82A}">
                    <a16:rowId xmlns:a16="http://schemas.microsoft.com/office/drawing/2014/main" val="3629516121"/>
                  </a:ext>
                </a:extLst>
              </a:tr>
              <a:tr h="370840">
                <a:tc>
                  <a:txBody>
                    <a:bodyPr/>
                    <a:lstStyle/>
                    <a:p>
                      <a:pPr algn="ctr" fontAlgn="ctr"/>
                      <a:r>
                        <a:rPr lang="sv-SE" sz="1100" b="1" i="0" u="none" strike="noStrike">
                          <a:solidFill>
                            <a:srgbClr val="000000"/>
                          </a:solidFill>
                          <a:effectLst/>
                          <a:latin typeface="Arial" panose="020B0604020202020204" pitchFamily="34" charset="0"/>
                        </a:rPr>
                        <a:t>Antal svar</a:t>
                      </a:r>
                    </a:p>
                  </a:txBody>
                  <a:tcPr marL="9525" marR="9525" marT="9525" marB="0" anchor="ctr"/>
                </a:tc>
                <a:tc>
                  <a:txBody>
                    <a:bodyPr/>
                    <a:lstStyle/>
                    <a:p>
                      <a:pPr algn="ctr" fontAlgn="ctr"/>
                      <a:r>
                        <a:rPr lang="sv-SE" sz="1050" b="1" i="0" u="none" strike="noStrike">
                          <a:solidFill>
                            <a:srgbClr val="000000"/>
                          </a:solidFill>
                          <a:effectLst/>
                          <a:latin typeface="Arial" panose="020B0604020202020204" pitchFamily="34" charset="0"/>
                        </a:rPr>
                        <a:t>175</a:t>
                      </a:r>
                    </a:p>
                  </a:txBody>
                  <a:tcPr marL="9525" marR="9525" marT="9525" marB="0" anchor="ctr"/>
                </a:tc>
                <a:tc>
                  <a:txBody>
                    <a:bodyPr/>
                    <a:lstStyle/>
                    <a:p>
                      <a:pPr algn="ctr" fontAlgn="ctr"/>
                      <a:r>
                        <a:rPr lang="sv-SE" sz="1050" b="1" i="0" u="none" strike="noStrike">
                          <a:solidFill>
                            <a:srgbClr val="000000"/>
                          </a:solidFill>
                          <a:effectLst/>
                          <a:latin typeface="Arial" panose="020B0604020202020204" pitchFamily="34" charset="0"/>
                        </a:rPr>
                        <a:t>93</a:t>
                      </a:r>
                    </a:p>
                  </a:txBody>
                  <a:tcPr marL="9525" marR="9525" marT="9525" marB="0" anchor="ctr"/>
                </a:tc>
                <a:tc>
                  <a:txBody>
                    <a:bodyPr/>
                    <a:lstStyle/>
                    <a:p>
                      <a:pPr algn="ctr" fontAlgn="ctr"/>
                      <a:r>
                        <a:rPr lang="sv-SE" sz="1050" b="1" i="0" u="none" strike="noStrike">
                          <a:solidFill>
                            <a:srgbClr val="000000"/>
                          </a:solidFill>
                          <a:effectLst/>
                          <a:latin typeface="Arial" panose="020B0604020202020204" pitchFamily="34" charset="0"/>
                        </a:rPr>
                        <a:t>88</a:t>
                      </a:r>
                    </a:p>
                  </a:txBody>
                  <a:tcPr marL="9525" marR="9525" marT="9525" marB="0" anchor="ctr"/>
                </a:tc>
                <a:tc>
                  <a:txBody>
                    <a:bodyPr/>
                    <a:lstStyle/>
                    <a:p>
                      <a:pPr algn="ctr" fontAlgn="ctr"/>
                      <a:r>
                        <a:rPr lang="sv-SE" sz="1050" b="1" i="0" u="none" strike="noStrike" dirty="0">
                          <a:solidFill>
                            <a:srgbClr val="000000"/>
                          </a:solidFill>
                          <a:effectLst/>
                          <a:latin typeface="Arial" panose="020B0604020202020204" pitchFamily="34" charset="0"/>
                        </a:rPr>
                        <a:t>101</a:t>
                      </a:r>
                    </a:p>
                  </a:txBody>
                  <a:tcPr marL="9525" marR="9525" marT="9525" marB="0" anchor="ctr"/>
                </a:tc>
                <a:extLst>
                  <a:ext uri="{0D108BD9-81ED-4DB2-BD59-A6C34878D82A}">
                    <a16:rowId xmlns:a16="http://schemas.microsoft.com/office/drawing/2014/main" val="1268342890"/>
                  </a:ext>
                </a:extLst>
              </a:tr>
            </a:tbl>
          </a:graphicData>
        </a:graphic>
      </p:graphicFrame>
    </p:spTree>
    <p:extLst>
      <p:ext uri="{BB962C8B-B14F-4D97-AF65-F5344CB8AC3E}">
        <p14:creationId xmlns:p14="http://schemas.microsoft.com/office/powerpoint/2010/main" val="3301193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ubrik 9">
            <a:extLst>
              <a:ext uri="{FF2B5EF4-FFF2-40B4-BE49-F238E27FC236}">
                <a16:creationId xmlns:a16="http://schemas.microsoft.com/office/drawing/2014/main" id="{03750CA7-C76D-1742-9AF6-6D0107B93A84}"/>
              </a:ext>
            </a:extLst>
          </p:cNvPr>
          <p:cNvSpPr>
            <a:spLocks noGrp="1"/>
          </p:cNvSpPr>
          <p:nvPr>
            <p:ph type="title"/>
          </p:nvPr>
        </p:nvSpPr>
        <p:spPr>
          <a:xfrm>
            <a:off x="1000736" y="2898397"/>
            <a:ext cx="10190527" cy="633676"/>
          </a:xfrm>
        </p:spPr>
        <p:txBody>
          <a:bodyPr/>
          <a:lstStyle/>
          <a:p>
            <a:pPr algn="ctr"/>
            <a:r>
              <a:rPr lang="sv-SE" dirty="0"/>
              <a:t>Undersökningar som leder till utveckling!</a:t>
            </a:r>
          </a:p>
        </p:txBody>
      </p:sp>
    </p:spTree>
    <p:extLst>
      <p:ext uri="{BB962C8B-B14F-4D97-AF65-F5344CB8AC3E}">
        <p14:creationId xmlns:p14="http://schemas.microsoft.com/office/powerpoint/2010/main" val="3611920726"/>
      </p:ext>
    </p:extLst>
  </p:cSld>
  <p:clrMapOvr>
    <a:masterClrMapping/>
  </p:clrMapOvr>
</p:sld>
</file>

<file path=ppt/theme/theme1.xml><?xml version="1.0" encoding="utf-8"?>
<a:theme xmlns:a="http://schemas.openxmlformats.org/drawingml/2006/main" name="Office-tema">
  <a:themeElements>
    <a:clrScheme name="Enkätfabriken 2">
      <a:dk1>
        <a:srgbClr val="000000"/>
      </a:dk1>
      <a:lt1>
        <a:srgbClr val="000000"/>
      </a:lt1>
      <a:dk2>
        <a:srgbClr val="F1F1F0"/>
      </a:dk2>
      <a:lt2>
        <a:srgbClr val="D5E8CB"/>
      </a:lt2>
      <a:accent1>
        <a:srgbClr val="EA5901"/>
      </a:accent1>
      <a:accent2>
        <a:srgbClr val="8DC5CB"/>
      </a:accent2>
      <a:accent3>
        <a:srgbClr val="00696F"/>
      </a:accent3>
      <a:accent4>
        <a:srgbClr val="D5E8CB"/>
      </a:accent4>
      <a:accent5>
        <a:srgbClr val="6F1C00"/>
      </a:accent5>
      <a:accent6>
        <a:srgbClr val="ED8F8B"/>
      </a:accent6>
      <a:hlink>
        <a:srgbClr val="4C4D4C"/>
      </a:hlink>
      <a:folHlink>
        <a:srgbClr val="69458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2D4B1DD8-F210-2A42-996C-D0499DBC7A16}" vid="{545BE1A5-37DC-D24B-8E69-B16BDFC7D36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Office-tema</Template>
  <TotalTime>865</TotalTime>
  <Words>538</Words>
  <Application>Microsoft Office PowerPoint</Application>
  <PresentationFormat>Bredbild</PresentationFormat>
  <Paragraphs>118</Paragraphs>
  <Slides>7</Slides>
  <Notes>7</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7</vt:i4>
      </vt:variant>
    </vt:vector>
  </HeadingPairs>
  <TitlesOfParts>
    <vt:vector size="11" baseType="lpstr">
      <vt:lpstr>Arial</vt:lpstr>
      <vt:lpstr>Arial Black</vt:lpstr>
      <vt:lpstr>Calibri</vt:lpstr>
      <vt:lpstr>Office-tema</vt:lpstr>
      <vt:lpstr>Hyresgästföreningen</vt:lpstr>
      <vt:lpstr>PowerPoint-presentation</vt:lpstr>
      <vt:lpstr>Har coronaviruset påverkat någon av följande delar kring ditt boende?</vt:lpstr>
      <vt:lpstr>Har coronaviruset påverkat någon av följande delar kring ditt boende?</vt:lpstr>
      <vt:lpstr>Har coronaviruset påverkat någon av följande delar kring ditt boende?</vt:lpstr>
      <vt:lpstr>Har coronaviruset påverkat någon av följande delar kring ditt boende?</vt:lpstr>
      <vt:lpstr>Undersökningar som leder till utveckling!</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Hyresgästföreningen</dc:title>
  <dc:subject/>
  <dc:creator>Erik Granberg</dc:creator>
  <cp:keywords/>
  <dc:description/>
  <cp:lastModifiedBy>Sofia Zouagui</cp:lastModifiedBy>
  <cp:revision>85</cp:revision>
  <dcterms:created xsi:type="dcterms:W3CDTF">2020-05-12T08:24:07Z</dcterms:created>
  <dcterms:modified xsi:type="dcterms:W3CDTF">2020-07-01T15:42:26Z</dcterms:modified>
  <cp:category/>
</cp:coreProperties>
</file>