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5"/>
  </p:sldMasterIdLst>
  <p:sldIdLst>
    <p:sldId id="256" r:id="rId6"/>
    <p:sldId id="258" r:id="rId7"/>
    <p:sldId id="260" r:id="rId8"/>
    <p:sldId id="257" r:id="rId9"/>
    <p:sldId id="259" r:id="rId10"/>
    <p:sldId id="261" r:id="rId11"/>
    <p:sldId id="262" r:id="rId12"/>
    <p:sldId id="266" r:id="rId13"/>
    <p:sldId id="265" r:id="rId14"/>
    <p:sldId id="267" r:id="rId15"/>
  </p:sldIdLst>
  <p:sldSz cx="9144000" cy="6858000" type="screen4x3"/>
  <p:notesSz cx="6858000" cy="9144000"/>
  <p:custDataLst>
    <p:tags r:id="rId16"/>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
          <p15:clr>
            <a:srgbClr val="A4A3A4"/>
          </p15:clr>
        </p15:guide>
        <p15:guide id="2" orient="horz" pos="899">
          <p15:clr>
            <a:srgbClr val="A4A3A4"/>
          </p15:clr>
        </p15:guide>
        <p15:guide id="3" orient="horz" pos="1014">
          <p15:clr>
            <a:srgbClr val="A4A3A4"/>
          </p15:clr>
        </p15:guide>
        <p15:guide id="4" orient="horz" pos="3838">
          <p15:clr>
            <a:srgbClr val="A4A3A4"/>
          </p15:clr>
        </p15:guide>
        <p15:guide id="5" pos="517">
          <p15:clr>
            <a:srgbClr val="A4A3A4"/>
          </p15:clr>
        </p15:guide>
        <p15:guide id="6" pos="5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03472-06DD-4EA2-A7C0-34903CC25F03}" v="2097" dt="2020-01-27T13:41:49.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96" autoAdjust="0"/>
    <p:restoredTop sz="94660"/>
  </p:normalViewPr>
  <p:slideViewPr>
    <p:cSldViewPr>
      <p:cViewPr varScale="1">
        <p:scale>
          <a:sx n="114" d="100"/>
          <a:sy n="114" d="100"/>
        </p:scale>
        <p:origin x="1494" y="102"/>
      </p:cViewPr>
      <p:guideLst>
        <p:guide orient="horz" pos="176"/>
        <p:guide orient="horz" pos="899"/>
        <p:guide orient="horz" pos="1014"/>
        <p:guide orient="horz" pos="3838"/>
        <p:guide pos="517"/>
        <p:guide pos="53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916832"/>
            <a:ext cx="7656512" cy="1470025"/>
          </a:xfrm>
        </p:spPr>
        <p:txBody>
          <a:bodyPr/>
          <a:lstStyle>
            <a:lvl1pPr algn="ctr">
              <a:defRPr/>
            </a:lvl1pPr>
          </a:lstStyle>
          <a:p>
            <a:r>
              <a:rPr lang="sv-SE"/>
              <a:t>Klicka här för att ändra mall för rubrikformat</a:t>
            </a:r>
            <a:endParaRPr lang="en-GB"/>
          </a:p>
        </p:txBody>
      </p:sp>
      <p:sp>
        <p:nvSpPr>
          <p:cNvPr id="3" name="Underrubrik 2"/>
          <p:cNvSpPr>
            <a:spLocks noGrp="1"/>
          </p:cNvSpPr>
          <p:nvPr>
            <p:ph type="subTitle" idx="1"/>
          </p:nvPr>
        </p:nvSpPr>
        <p:spPr>
          <a:xfrm>
            <a:off x="1371600" y="3672607"/>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15/12/2020</a:t>
            </a:fld>
            <a:endParaRPr lang="en-GB"/>
          </a:p>
        </p:txBody>
      </p:sp>
      <p:sp>
        <p:nvSpPr>
          <p:cNvPr id="5" name="Platshållare för sidfot 4"/>
          <p:cNvSpPr>
            <a:spLocks noGrp="1"/>
          </p:cNvSpPr>
          <p:nvPr>
            <p:ph type="ftr" sz="quarter" idx="11"/>
          </p:nvPr>
        </p:nvSpPr>
        <p:spPr/>
        <p:txBody>
          <a:bodyPr/>
          <a:lstStyle/>
          <a:p>
            <a:endParaRPr lang="en-GB" dirty="0"/>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8359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mall för rubrikformat</a:t>
            </a:r>
            <a:endParaRPr lang="en-GB"/>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15/12/2020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36540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rubrik">
    <p:spTree>
      <p:nvGrpSpPr>
        <p:cNvPr id="1" name=""/>
        <p:cNvGrpSpPr/>
        <p:nvPr/>
      </p:nvGrpSpPr>
      <p:grpSpPr>
        <a:xfrm>
          <a:off x="0" y="0"/>
          <a:ext cx="0" cy="0"/>
          <a:chOff x="0" y="0"/>
          <a:chExt cx="0" cy="0"/>
        </a:xfrm>
      </p:grpSpPr>
      <p:sp>
        <p:nvSpPr>
          <p:cNvPr id="2" name="Rubrik 1"/>
          <p:cNvSpPr>
            <a:spLocks noGrp="1"/>
          </p:cNvSpPr>
          <p:nvPr>
            <p:ph type="title"/>
          </p:nvPr>
        </p:nvSpPr>
        <p:spPr>
          <a:xfrm>
            <a:off x="468313" y="2498973"/>
            <a:ext cx="8008937" cy="1362075"/>
          </a:xfrm>
        </p:spPr>
        <p:txBody>
          <a:bodyPr anchor="ctr">
            <a:normAutofit/>
          </a:bodyPr>
          <a:lstStyle>
            <a:lvl1pPr algn="ctr">
              <a:defRPr sz="3800" b="0" cap="none" baseline="0"/>
            </a:lvl1pPr>
          </a:lstStyle>
          <a:p>
            <a:r>
              <a:rPr lang="sv-SE"/>
              <a:t>Klicka här för att ändra mall för rubrikformat</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15/12/2020</a:t>
            </a:fld>
            <a:endParaRPr lang="en-GB"/>
          </a:p>
        </p:txBody>
      </p:sp>
      <p:sp>
        <p:nvSpPr>
          <p:cNvPr id="5" name="Platshållare för sidfot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8489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6" name="Platshållare för bild 5"/>
          <p:cNvSpPr>
            <a:spLocks noGrp="1"/>
          </p:cNvSpPr>
          <p:nvPr>
            <p:ph type="pic" sz="quarter" idx="13" hasCustomPrompt="1"/>
          </p:nvPr>
        </p:nvSpPr>
        <p:spPr>
          <a:xfrm>
            <a:off x="0" y="0"/>
            <a:ext cx="9144000" cy="6858000"/>
          </a:xfrm>
        </p:spPr>
        <p:txBody>
          <a:bodyPr/>
          <a:lstStyle>
            <a:lvl1pPr marL="0" indent="0">
              <a:buNone/>
              <a:defRPr/>
            </a:lvl1pPr>
          </a:lstStyle>
          <a:p>
            <a:r>
              <a:rPr lang="sv-SE" noProof="0"/>
              <a:t>Bild</a:t>
            </a:r>
          </a:p>
        </p:txBody>
      </p:sp>
    </p:spTree>
    <p:extLst>
      <p:ext uri="{BB962C8B-B14F-4D97-AF65-F5344CB8AC3E}">
        <p14:creationId xmlns:p14="http://schemas.microsoft.com/office/powerpoint/2010/main" val="89487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lvl4pPr marL="990600" indent="-228600">
              <a:defRPr/>
            </a:lvl4pPr>
            <a:lvl5pPr marL="1257300" indent="-22860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15/12/2020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418648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sz="half" idx="1"/>
          </p:nvPr>
        </p:nvSpPr>
        <p:spPr>
          <a:xfrm>
            <a:off x="801688" y="1600200"/>
            <a:ext cx="3770312"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innehåll 3"/>
          <p:cNvSpPr>
            <a:spLocks noGrp="1"/>
          </p:cNvSpPr>
          <p:nvPr>
            <p:ph sz="half" idx="2"/>
          </p:nvPr>
        </p:nvSpPr>
        <p:spPr>
          <a:xfrm>
            <a:off x="4716016" y="1600200"/>
            <a:ext cx="3761234"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p:cNvSpPr>
            <a:spLocks noGrp="1"/>
          </p:cNvSpPr>
          <p:nvPr>
            <p:ph type="dt" sz="half" idx="10"/>
          </p:nvPr>
        </p:nvSpPr>
        <p:spPr/>
        <p:txBody>
          <a:bodyPr/>
          <a:lstStyle/>
          <a:p>
            <a:fld id="{8F896231-B84C-40A4-9401-5B75FD6495FF}" type="datetimeFigureOut">
              <a:rPr lang="en-GB" smtClean="0"/>
              <a:t>15/12/2020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75348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mall för rubrikformat</a:t>
            </a:r>
            <a:endParaRPr lang="en-GB" dirty="0"/>
          </a:p>
        </p:txBody>
      </p:sp>
      <p:sp>
        <p:nvSpPr>
          <p:cNvPr id="3" name="Platshållare för text 2"/>
          <p:cNvSpPr>
            <a:spLocks noGrp="1"/>
          </p:cNvSpPr>
          <p:nvPr>
            <p:ph type="body" idx="1"/>
          </p:nvPr>
        </p:nvSpPr>
        <p:spPr>
          <a:xfrm>
            <a:off x="801688" y="1535113"/>
            <a:ext cx="3770312"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01688" y="2174875"/>
            <a:ext cx="3770312"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text 4"/>
          <p:cNvSpPr>
            <a:spLocks noGrp="1"/>
          </p:cNvSpPr>
          <p:nvPr>
            <p:ph type="body" sz="quarter" idx="3"/>
          </p:nvPr>
        </p:nvSpPr>
        <p:spPr>
          <a:xfrm>
            <a:off x="4716016" y="1535113"/>
            <a:ext cx="3761234"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716016" y="2174875"/>
            <a:ext cx="3761234"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7" name="Platshållare för datum 6"/>
          <p:cNvSpPr>
            <a:spLocks noGrp="1"/>
          </p:cNvSpPr>
          <p:nvPr>
            <p:ph type="dt" sz="half" idx="10"/>
          </p:nvPr>
        </p:nvSpPr>
        <p:spPr/>
        <p:txBody>
          <a:bodyPr/>
          <a:lstStyle/>
          <a:p>
            <a:fld id="{8F896231-B84C-40A4-9401-5B75FD6495FF}" type="datetimeFigureOut">
              <a:rPr lang="en-GB" smtClean="0"/>
              <a:t>15/12/2020</a:t>
            </a:fld>
            <a:endParaRPr lang="en-GB"/>
          </a:p>
        </p:txBody>
      </p:sp>
      <p:sp>
        <p:nvSpPr>
          <p:cNvPr id="8" name="Platshållare för sidfot 7"/>
          <p:cNvSpPr>
            <a:spLocks noGrp="1"/>
          </p:cNvSpPr>
          <p:nvPr>
            <p:ph type="ftr" sz="quarter" idx="11"/>
          </p:nvPr>
        </p:nvSpPr>
        <p:spPr/>
        <p:txBody>
          <a:bodyPr/>
          <a:lstStyle/>
          <a:p>
            <a:endParaRPr lang="en-GB"/>
          </a:p>
        </p:txBody>
      </p:sp>
      <p:sp>
        <p:nvSpPr>
          <p:cNvPr id="9" name="Platshållare för bildnummer 8"/>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4188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datum 2"/>
          <p:cNvSpPr>
            <a:spLocks noGrp="1"/>
          </p:cNvSpPr>
          <p:nvPr>
            <p:ph type="dt" sz="half" idx="10"/>
          </p:nvPr>
        </p:nvSpPr>
        <p:spPr/>
        <p:txBody>
          <a:bodyPr/>
          <a:lstStyle/>
          <a:p>
            <a:fld id="{8F896231-B84C-40A4-9401-5B75FD6495FF}" type="datetimeFigureOut">
              <a:rPr lang="en-GB" smtClean="0"/>
              <a:t>15/12/2020</a:t>
            </a:fld>
            <a:endParaRPr lang="en-GB"/>
          </a:p>
        </p:txBody>
      </p:sp>
      <p:sp>
        <p:nvSpPr>
          <p:cNvPr id="4" name="Platshållare för sidfot 3"/>
          <p:cNvSpPr>
            <a:spLocks noGrp="1"/>
          </p:cNvSpPr>
          <p:nvPr>
            <p:ph type="ftr" sz="quarter" idx="11"/>
          </p:nvPr>
        </p:nvSpPr>
        <p:spPr/>
        <p:txBody>
          <a:bodyPr/>
          <a:lstStyle/>
          <a:p>
            <a:endParaRPr lang="en-GB"/>
          </a:p>
        </p:txBody>
      </p:sp>
      <p:sp>
        <p:nvSpPr>
          <p:cNvPr id="5" name="Platshållare för bildnummer 4"/>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3708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F896231-B84C-40A4-9401-5B75FD6495FF}" type="datetimeFigureOut">
              <a:rPr lang="en-GB" smtClean="0"/>
              <a:t>15/12/2020</a:t>
            </a:fld>
            <a:endParaRPr lang="en-GB"/>
          </a:p>
        </p:txBody>
      </p:sp>
      <p:sp>
        <p:nvSpPr>
          <p:cNvPr id="3" name="Platshållare för sidfot 2"/>
          <p:cNvSpPr>
            <a:spLocks noGrp="1"/>
          </p:cNvSpPr>
          <p:nvPr>
            <p:ph type="ftr" sz="quarter" idx="11"/>
          </p:nvPr>
        </p:nvSpPr>
        <p:spPr/>
        <p:txBody>
          <a:bodyPr/>
          <a:lstStyle/>
          <a:p>
            <a:endParaRPr lang="en-GB"/>
          </a:p>
        </p:txBody>
      </p:sp>
      <p:sp>
        <p:nvSpPr>
          <p:cNvPr id="4" name="Platshållare för bildnummer 3"/>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26875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mall för rubrikformat</a:t>
            </a:r>
            <a:endParaRPr lang="en-GB"/>
          </a:p>
        </p:txBody>
      </p:sp>
      <p:sp>
        <p:nvSpPr>
          <p:cNvPr id="3" name="Platshållare för innehåll 2"/>
          <p:cNvSpPr>
            <a:spLocks noGrp="1"/>
          </p:cNvSpPr>
          <p:nvPr>
            <p:ph idx="1"/>
          </p:nvPr>
        </p:nvSpPr>
        <p:spPr>
          <a:xfrm>
            <a:off x="3575050" y="273050"/>
            <a:ext cx="5111750" cy="5853113"/>
          </a:xfrm>
        </p:spPr>
        <p:txBody>
          <a:bodyPr/>
          <a:lstStyle>
            <a:lvl1pPr>
              <a:defRPr sz="2200"/>
            </a:lvl1pPr>
            <a:lvl2pPr>
              <a:defRPr sz="2200"/>
            </a:lvl2pPr>
            <a:lvl3pPr>
              <a:defRPr sz="2000"/>
            </a:lvl3pPr>
            <a:lvl4pPr marL="990600" indent="-228600">
              <a:defRPr sz="2000"/>
            </a:lvl4pPr>
            <a:lvl5pPr marL="1257300" indent="-228600">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text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15/12/2020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98960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mall för rubrikformat</a:t>
            </a:r>
            <a:endParaRPr lang="en-GB"/>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15/12/2020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349687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15/12/2020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88707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01688" y="274638"/>
            <a:ext cx="7675562" cy="1143000"/>
          </a:xfrm>
          <a:prstGeom prst="rect">
            <a:avLst/>
          </a:prstGeom>
        </p:spPr>
        <p:txBody>
          <a:bodyPr vert="horz" lIns="91440" tIns="45720" rIns="91440" bIns="45720" rtlCol="0" anchor="ctr">
            <a:normAutofit/>
          </a:bodyPr>
          <a:lstStyle/>
          <a:p>
            <a:r>
              <a:rPr lang="sv-SE" dirty="0"/>
              <a:t>Klicka här för att ändra format</a:t>
            </a:r>
            <a:endParaRPr lang="en-GB" dirty="0"/>
          </a:p>
        </p:txBody>
      </p:sp>
      <p:sp>
        <p:nvSpPr>
          <p:cNvPr id="3" name="Platshållare för text 2"/>
          <p:cNvSpPr>
            <a:spLocks noGrp="1"/>
          </p:cNvSpPr>
          <p:nvPr>
            <p:ph type="body" idx="1"/>
          </p:nvPr>
        </p:nvSpPr>
        <p:spPr>
          <a:xfrm>
            <a:off x="801688" y="1600200"/>
            <a:ext cx="7675562" cy="4492625"/>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datum 3"/>
          <p:cNvSpPr>
            <a:spLocks noGrp="1"/>
          </p:cNvSpPr>
          <p:nvPr>
            <p:ph type="dt" sz="half" idx="2"/>
          </p:nvPr>
        </p:nvSpPr>
        <p:spPr>
          <a:xfrm>
            <a:off x="1331640" y="6356350"/>
            <a:ext cx="12241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96231-B84C-40A4-9401-5B75FD6495FF}" type="datetimeFigureOut">
              <a:rPr lang="en-GB" smtClean="0"/>
              <a:pPr/>
              <a:t>15/12/2020</a:t>
            </a:fld>
            <a:endParaRPr lang="en-GB"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Platshållare för bildnummer 5"/>
          <p:cNvSpPr>
            <a:spLocks noGrp="1"/>
          </p:cNvSpPr>
          <p:nvPr>
            <p:ph type="sldNum" sz="quarter" idx="4"/>
          </p:nvPr>
        </p:nvSpPr>
        <p:spPr>
          <a:xfrm>
            <a:off x="782216" y="6356350"/>
            <a:ext cx="4774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CAC0D-E694-417E-957A-FFFA0E0E73EA}" type="slidenum">
              <a:rPr lang="en-GB" smtClean="0"/>
              <a:pPr/>
              <a:t>‹#›</a:t>
            </a:fld>
            <a:endParaRPr lang="en-GB"/>
          </a:p>
        </p:txBody>
      </p:sp>
      <p:sp>
        <p:nvSpPr>
          <p:cNvPr id="7" name="Rectangle 7"/>
          <p:cNvSpPr>
            <a:spLocks noChangeArrowheads="1"/>
          </p:cNvSpPr>
          <p:nvPr/>
        </p:nvSpPr>
        <p:spPr bwMode="auto">
          <a:xfrm>
            <a:off x="0" y="0"/>
            <a:ext cx="244475" cy="6858000"/>
          </a:xfrm>
          <a:prstGeom prst="rect">
            <a:avLst/>
          </a:prstGeom>
          <a:solidFill>
            <a:srgbClr val="CC0033"/>
          </a:solidFill>
          <a:ln w="9525">
            <a:noFill/>
            <a:miter lim="800000"/>
            <a:headEnd/>
            <a:tailEnd/>
          </a:ln>
          <a:effectLst/>
        </p:spPr>
        <p:txBody>
          <a:bodyPr wrap="none" anchor="ctr"/>
          <a:lstStyle/>
          <a:p>
            <a:endParaRPr lang="sv-SE"/>
          </a:p>
        </p:txBody>
      </p:sp>
      <p:pic>
        <p:nvPicPr>
          <p:cNvPr id="8" name="Bildobjekt 7" descr="hyresgast.png"/>
          <p:cNvPicPr>
            <a:picLocks noChangeAspect="1"/>
          </p:cNvPicPr>
          <p:nvPr/>
        </p:nvPicPr>
        <p:blipFill>
          <a:blip r:embed="rId14" cstate="print"/>
          <a:stretch>
            <a:fillRect/>
          </a:stretch>
        </p:blipFill>
        <p:spPr>
          <a:xfrm>
            <a:off x="6174001" y="6314400"/>
            <a:ext cx="2288872" cy="324000"/>
          </a:xfrm>
          <a:prstGeom prst="rect">
            <a:avLst/>
          </a:prstGeom>
        </p:spPr>
      </p:pic>
    </p:spTree>
    <p:extLst>
      <p:ext uri="{BB962C8B-B14F-4D97-AF65-F5344CB8AC3E}">
        <p14:creationId xmlns:p14="http://schemas.microsoft.com/office/powerpoint/2010/main" val="41517741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675" r:id="rId11"/>
    <p:sldLayoutId id="2147483684" r:id="rId12"/>
  </p:sldLayoutIdLst>
  <p:txStyles>
    <p:titleStyle>
      <a:lvl1pPr algn="l" defTabSz="914400" rtl="0" eaLnBrk="1" latinLnBrk="0" hangingPunct="1">
        <a:spcBef>
          <a:spcPct val="0"/>
        </a:spcBef>
        <a:buNone/>
        <a:defRPr sz="3800" kern="1200">
          <a:solidFill>
            <a:schemeClr val="tx1"/>
          </a:solidFill>
          <a:latin typeface="+mj-lt"/>
          <a:ea typeface="+mj-ea"/>
          <a:cs typeface="+mj-cs"/>
        </a:defRPr>
      </a:lvl1pPr>
    </p:titleStyle>
    <p:bodyStyle>
      <a:lvl1pPr marL="266700" indent="-266700" algn="l" defTabSz="914400" rtl="0" eaLnBrk="1" latinLnBrk="0" hangingPunct="1">
        <a:spcBef>
          <a:spcPct val="20000"/>
        </a:spcBef>
        <a:buClr>
          <a:schemeClr val="accent6"/>
        </a:buClr>
        <a:buFont typeface="Wingdings" pitchFamily="2" charset="2"/>
        <a:buChar char="n"/>
        <a:defRPr sz="2200" kern="1200">
          <a:solidFill>
            <a:schemeClr val="tx1"/>
          </a:solidFill>
          <a:latin typeface="+mn-lt"/>
          <a:ea typeface="+mn-ea"/>
          <a:cs typeface="+mn-cs"/>
        </a:defRPr>
      </a:lvl1pPr>
      <a:lvl2pPr marL="542925" indent="-276225"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714375" indent="-1714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sv.wikipedia.org/wiki/Stortorget,_Lund"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196753"/>
            <a:ext cx="7656512" cy="2475854"/>
          </a:xfrm>
        </p:spPr>
        <p:txBody>
          <a:bodyPr>
            <a:normAutofit fontScale="90000"/>
          </a:bodyPr>
          <a:lstStyle/>
          <a:p>
            <a:r>
              <a:rPr lang="sv-SE" sz="2800" b="1" dirty="0"/>
              <a:t>Studiecirkel</a:t>
            </a:r>
            <a:br>
              <a:rPr lang="sv-SE" sz="2800" b="1" dirty="0"/>
            </a:br>
            <a:br>
              <a:rPr lang="sv-SE" b="1" dirty="0"/>
            </a:br>
            <a:r>
              <a:rPr lang="sv-SE" b="1" dirty="0">
                <a:solidFill>
                  <a:srgbClr val="C00000"/>
                </a:solidFill>
              </a:rPr>
              <a:t>Hållbar stadsutveckling, enligt Hyresgästföreningen – LITA</a:t>
            </a:r>
            <a:br>
              <a:rPr lang="sv-SE" b="1" dirty="0"/>
            </a:br>
            <a:endParaRPr lang="sv-SE" dirty="0"/>
          </a:p>
        </p:txBody>
      </p:sp>
      <p:sp>
        <p:nvSpPr>
          <p:cNvPr id="3" name="Underrubrik 2"/>
          <p:cNvSpPr>
            <a:spLocks noGrp="1"/>
          </p:cNvSpPr>
          <p:nvPr>
            <p:ph type="subTitle" idx="1"/>
          </p:nvPr>
        </p:nvSpPr>
        <p:spPr/>
        <p:txBody>
          <a:bodyPr/>
          <a:lstStyle/>
          <a:p>
            <a:r>
              <a:rPr lang="sv-SE" sz="3200" b="1" dirty="0">
                <a:solidFill>
                  <a:schemeClr val="tx1"/>
                </a:solidFill>
              </a:rPr>
              <a:t>Träff #4</a:t>
            </a:r>
          </a:p>
          <a:p>
            <a:r>
              <a:rPr lang="sv-SE" sz="4000" b="1" dirty="0">
                <a:solidFill>
                  <a:schemeClr val="tx1"/>
                </a:solidFill>
              </a:rPr>
              <a:t>- Attraktiv</a:t>
            </a:r>
          </a:p>
        </p:txBody>
      </p:sp>
      <p:pic>
        <p:nvPicPr>
          <p:cNvPr id="5" name="Bildobjekt 4">
            <a:extLst>
              <a:ext uri="{FF2B5EF4-FFF2-40B4-BE49-F238E27FC236}">
                <a16:creationId xmlns:a16="http://schemas.microsoft.com/office/drawing/2014/main" id="{91670EEB-D6F3-4674-B1B6-A250468D407B}"/>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005208" y="476672"/>
            <a:ext cx="7133583" cy="5501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818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D95D585-B665-4F67-8894-4F7F93EA8345}"/>
              </a:ext>
            </a:extLst>
          </p:cNvPr>
          <p:cNvSpPr>
            <a:spLocks noGrp="1"/>
          </p:cNvSpPr>
          <p:nvPr>
            <p:ph type="title"/>
          </p:nvPr>
        </p:nvSpPr>
        <p:spPr>
          <a:xfrm>
            <a:off x="734219" y="1412776"/>
            <a:ext cx="7675562" cy="3168352"/>
          </a:xfrm>
        </p:spPr>
        <p:txBody>
          <a:bodyPr>
            <a:normAutofit/>
          </a:bodyPr>
          <a:lstStyle/>
          <a:p>
            <a:pPr algn="ctr"/>
            <a:r>
              <a:rPr lang="sv-SE" sz="4800" dirty="0"/>
              <a:t>Slut!</a:t>
            </a:r>
            <a:br>
              <a:rPr lang="sv-SE" dirty="0"/>
            </a:br>
            <a:r>
              <a:rPr lang="sv-SE" sz="2800" dirty="0"/>
              <a:t>Hoppas att studiecirkeln har varit givande och att du får med dig något bra hem. </a:t>
            </a:r>
          </a:p>
        </p:txBody>
      </p:sp>
      <p:pic>
        <p:nvPicPr>
          <p:cNvPr id="3" name="Bildobjekt 2" descr="En bild som visar gräs, utomhus, byggnad, grön&#10;&#10;Automatiskt genererad beskrivning">
            <a:extLst>
              <a:ext uri="{FF2B5EF4-FFF2-40B4-BE49-F238E27FC236}">
                <a16:creationId xmlns:a16="http://schemas.microsoft.com/office/drawing/2014/main" id="{AB3A2F23-B3CD-4E48-9621-B122C72C29C7}"/>
              </a:ext>
            </a:extLst>
          </p:cNvPr>
          <p:cNvPicPr>
            <a:picLocks noChangeAspect="1"/>
          </p:cNvPicPr>
          <p:nvPr/>
        </p:nvPicPr>
        <p:blipFill>
          <a:blip r:embed="rId2">
            <a:alphaModFix amt="59000"/>
            <a:extLst>
              <a:ext uri="{28A0092B-C50C-407E-A947-70E740481C1C}">
                <a14:useLocalDpi xmlns:a14="http://schemas.microsoft.com/office/drawing/2010/main" val="0"/>
              </a:ext>
            </a:extLst>
          </a:blip>
          <a:stretch>
            <a:fillRect/>
          </a:stretch>
        </p:blipFill>
        <p:spPr>
          <a:xfrm>
            <a:off x="611560" y="116632"/>
            <a:ext cx="8064896" cy="6048672"/>
          </a:xfrm>
          <a:prstGeom prst="rect">
            <a:avLst/>
          </a:prstGeom>
        </p:spPr>
      </p:pic>
    </p:spTree>
    <p:extLst>
      <p:ext uri="{BB962C8B-B14F-4D97-AF65-F5344CB8AC3E}">
        <p14:creationId xmlns:p14="http://schemas.microsoft.com/office/powerpoint/2010/main" val="945153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FC3F2-EE7E-4645-896D-1966091C92A2}"/>
              </a:ext>
            </a:extLst>
          </p:cNvPr>
          <p:cNvSpPr>
            <a:spLocks noGrp="1"/>
          </p:cNvSpPr>
          <p:nvPr>
            <p:ph type="title"/>
          </p:nvPr>
        </p:nvSpPr>
        <p:spPr>
          <a:xfrm>
            <a:off x="778581" y="274638"/>
            <a:ext cx="7698669" cy="1143000"/>
          </a:xfrm>
        </p:spPr>
        <p:txBody>
          <a:bodyPr>
            <a:normAutofit/>
          </a:bodyPr>
          <a:lstStyle/>
          <a:p>
            <a:r>
              <a:rPr lang="sv-SE" sz="3200" dirty="0"/>
              <a:t>Instruktion</a:t>
            </a:r>
          </a:p>
        </p:txBody>
      </p:sp>
      <p:sp>
        <p:nvSpPr>
          <p:cNvPr id="7" name="textruta 6">
            <a:extLst>
              <a:ext uri="{FF2B5EF4-FFF2-40B4-BE49-F238E27FC236}">
                <a16:creationId xmlns:a16="http://schemas.microsoft.com/office/drawing/2014/main" id="{FE78AB29-00CA-49A1-8275-1E0594F5C13B}"/>
              </a:ext>
            </a:extLst>
          </p:cNvPr>
          <p:cNvSpPr txBox="1"/>
          <p:nvPr/>
        </p:nvSpPr>
        <p:spPr>
          <a:xfrm>
            <a:off x="778581" y="1196753"/>
            <a:ext cx="7698669" cy="5047536"/>
          </a:xfrm>
          <a:prstGeom prst="rect">
            <a:avLst/>
          </a:prstGeom>
          <a:noFill/>
        </p:spPr>
        <p:txBody>
          <a:bodyPr wrap="square" rtlCol="0">
            <a:spAutoFit/>
          </a:bodyPr>
          <a:lstStyle/>
          <a:p>
            <a:r>
              <a:rPr lang="sv-SE" sz="1400" dirty="0"/>
              <a:t>LITA består som bekant av 4 ledord, varav det fjärde är Attraktiv. </a:t>
            </a:r>
          </a:p>
          <a:p>
            <a:endParaRPr lang="sv-SE" sz="1400" dirty="0"/>
          </a:p>
          <a:p>
            <a:r>
              <a:rPr lang="sv-SE" sz="1400" dirty="0"/>
              <a:t>ATTRAKTIV har i sin tur 3 värdeord, kopplade till sig. Allt det ser ni på bilden på nästa sida. </a:t>
            </a:r>
          </a:p>
          <a:p>
            <a:endParaRPr lang="sv-SE" sz="1400" dirty="0"/>
          </a:p>
          <a:p>
            <a:r>
              <a:rPr lang="sv-SE" sz="1400" dirty="0"/>
              <a:t>Vad betyder värdeorden för dig?</a:t>
            </a:r>
          </a:p>
          <a:p>
            <a:r>
              <a:rPr lang="sv-SE" sz="1400" dirty="0"/>
              <a:t>vad tolkar du in i dem?</a:t>
            </a:r>
          </a:p>
          <a:p>
            <a:endParaRPr lang="sv-SE" sz="1400" dirty="0"/>
          </a:p>
          <a:p>
            <a:r>
              <a:rPr lang="sv-SE" sz="1400" i="1" u="sng" dirty="0"/>
              <a:t>Inga tankar är fel! </a:t>
            </a:r>
          </a:p>
          <a:p>
            <a:r>
              <a:rPr lang="sv-SE" sz="1400" i="1" u="sng" dirty="0"/>
              <a:t>Alla har rätt till sin tolkning av ordens betydelse och vad de innebär för dem.</a:t>
            </a:r>
            <a:r>
              <a:rPr lang="sv-SE" sz="1400" dirty="0"/>
              <a:t> </a:t>
            </a:r>
          </a:p>
          <a:p>
            <a:endParaRPr lang="sv-SE" sz="1400" dirty="0"/>
          </a:p>
          <a:p>
            <a:r>
              <a:rPr lang="sv-SE" sz="1400" dirty="0"/>
              <a:t>Studiecirkelns syfte är att utifrån några frågor, till vart och ett av värdeorden, diskutera hållbar stadsutveckling. Tänk på frågorna utifrån ditt bostadsområde, din närmiljö eller de situationer du brukar befinna dig i.  </a:t>
            </a:r>
          </a:p>
          <a:p>
            <a:r>
              <a:rPr lang="sv-SE" sz="1400" dirty="0"/>
              <a:t>Det viktiga är att ni pratar om frågorna utifrån er verklighet och de förutsättningar som finns just där. Ingen plats är den andra lika. Vad som fungerar på en plats, fungerar sannolikt inte på en annan. Det är det som gör det utmanande, spännande och roligt!</a:t>
            </a:r>
          </a:p>
          <a:p>
            <a:endParaRPr lang="sv-SE" sz="1400" dirty="0"/>
          </a:p>
          <a:p>
            <a:r>
              <a:rPr lang="sv-SE" sz="1400" dirty="0"/>
              <a:t>Använd värdeorden, tillsammans med de bilder som finns med i studiecirkel-materialet. Bilder säger som bekant mer än 1000 ord. </a:t>
            </a:r>
          </a:p>
          <a:p>
            <a:r>
              <a:rPr lang="sv-SE" sz="1400" dirty="0"/>
              <a:t>Observera att de utgör tips, förslag eller ”ögon-öppnare”. De ska/kan inte kopieras rakt av och placeras in i ditt område. </a:t>
            </a:r>
          </a:p>
          <a:p>
            <a:endParaRPr lang="sv-SE" sz="1400" dirty="0"/>
          </a:p>
          <a:p>
            <a:r>
              <a:rPr lang="sv-SE" sz="1400" b="1" i="1" dirty="0"/>
              <a:t>Lycka till!</a:t>
            </a:r>
          </a:p>
        </p:txBody>
      </p:sp>
    </p:spTree>
    <p:extLst>
      <p:ext uri="{BB962C8B-B14F-4D97-AF65-F5344CB8AC3E}">
        <p14:creationId xmlns:p14="http://schemas.microsoft.com/office/powerpoint/2010/main" val="1515412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18B583B-ADA2-4577-8270-0587A78E1C4A}"/>
              </a:ext>
            </a:extLst>
          </p:cNvPr>
          <p:cNvSpPr>
            <a:spLocks noGrp="1"/>
          </p:cNvSpPr>
          <p:nvPr>
            <p:ph type="title"/>
          </p:nvPr>
        </p:nvSpPr>
        <p:spPr>
          <a:xfrm>
            <a:off x="755576" y="6262"/>
            <a:ext cx="7848872" cy="1478522"/>
          </a:xfrm>
        </p:spPr>
        <p:txBody>
          <a:bodyPr>
            <a:normAutofit/>
          </a:bodyPr>
          <a:lstStyle/>
          <a:p>
            <a:r>
              <a:rPr lang="sv-SE" sz="2800" dirty="0"/>
              <a:t>Hyresgästföreningens bild av hållbar stadsutveckling</a:t>
            </a:r>
          </a:p>
        </p:txBody>
      </p:sp>
      <p:pic>
        <p:nvPicPr>
          <p:cNvPr id="4" name="Bildobjekt 3">
            <a:extLst>
              <a:ext uri="{FF2B5EF4-FFF2-40B4-BE49-F238E27FC236}">
                <a16:creationId xmlns:a16="http://schemas.microsoft.com/office/drawing/2014/main" id="{59C5BF95-538E-410F-A5B1-4C8B66046D1C}"/>
              </a:ext>
            </a:extLst>
          </p:cNvPr>
          <p:cNvPicPr/>
          <p:nvPr/>
        </p:nvPicPr>
        <p:blipFill>
          <a:blip r:embed="rId2">
            <a:extLst>
              <a:ext uri="{28A0092B-C50C-407E-A947-70E740481C1C}">
                <a14:useLocalDpi xmlns:a14="http://schemas.microsoft.com/office/drawing/2010/main" val="0"/>
              </a:ext>
            </a:extLst>
          </a:blip>
          <a:stretch>
            <a:fillRect/>
          </a:stretch>
        </p:blipFill>
        <p:spPr>
          <a:xfrm>
            <a:off x="1115616" y="1628800"/>
            <a:ext cx="4242123" cy="4968552"/>
          </a:xfrm>
          <a:prstGeom prst="rect">
            <a:avLst/>
          </a:prstGeom>
        </p:spPr>
      </p:pic>
    </p:spTree>
    <p:extLst>
      <p:ext uri="{BB962C8B-B14F-4D97-AF65-F5344CB8AC3E}">
        <p14:creationId xmlns:p14="http://schemas.microsoft.com/office/powerpoint/2010/main" val="49321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Värdeorden i ATTRAKTIV</a:t>
            </a:r>
          </a:p>
        </p:txBody>
      </p:sp>
      <p:sp>
        <p:nvSpPr>
          <p:cNvPr id="5" name="Platshållare för innehåll 4"/>
          <p:cNvSpPr>
            <a:spLocks noGrp="1"/>
          </p:cNvSpPr>
          <p:nvPr>
            <p:ph idx="1"/>
          </p:nvPr>
        </p:nvSpPr>
        <p:spPr/>
        <p:txBody>
          <a:bodyPr/>
          <a:lstStyle/>
          <a:p>
            <a:r>
              <a:rPr lang="sv-SE" b="1" dirty="0"/>
              <a:t>”Livet mellan husen”</a:t>
            </a:r>
          </a:p>
          <a:p>
            <a:r>
              <a:rPr lang="sv-SE" b="1" dirty="0"/>
              <a:t>Tilltalande arkitektur</a:t>
            </a:r>
          </a:p>
          <a:p>
            <a:r>
              <a:rPr lang="sv-SE" b="1" dirty="0"/>
              <a:t>Tilltalande omgivningar</a:t>
            </a:r>
          </a:p>
          <a:p>
            <a:pPr marL="0" indent="0">
              <a:buNone/>
            </a:pPr>
            <a:endParaRPr lang="sv-SE" dirty="0"/>
          </a:p>
        </p:txBody>
      </p:sp>
      <p:pic>
        <p:nvPicPr>
          <p:cNvPr id="9" name="Bildobjekt 8">
            <a:extLst>
              <a:ext uri="{FF2B5EF4-FFF2-40B4-BE49-F238E27FC236}">
                <a16:creationId xmlns:a16="http://schemas.microsoft.com/office/drawing/2014/main" id="{1590D3A6-95C5-4044-83B1-A0950ACE8A8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17595" y="3717032"/>
            <a:ext cx="3959655" cy="2375793"/>
          </a:xfrm>
          <a:prstGeom prst="rect">
            <a:avLst/>
          </a:prstGeom>
        </p:spPr>
      </p:pic>
      <p:sp>
        <p:nvSpPr>
          <p:cNvPr id="6" name="textruta 5">
            <a:extLst>
              <a:ext uri="{FF2B5EF4-FFF2-40B4-BE49-F238E27FC236}">
                <a16:creationId xmlns:a16="http://schemas.microsoft.com/office/drawing/2014/main" id="{09AC6E66-77D3-4440-B3DC-460F97229169}"/>
              </a:ext>
            </a:extLst>
          </p:cNvPr>
          <p:cNvSpPr txBox="1"/>
          <p:nvPr/>
        </p:nvSpPr>
        <p:spPr>
          <a:xfrm>
            <a:off x="899592" y="5446494"/>
            <a:ext cx="2160240" cy="646331"/>
          </a:xfrm>
          <a:prstGeom prst="rect">
            <a:avLst/>
          </a:prstGeom>
          <a:solidFill>
            <a:schemeClr val="accent2">
              <a:lumMod val="75000"/>
            </a:schemeClr>
          </a:solidFill>
        </p:spPr>
        <p:txBody>
          <a:bodyPr wrap="square" rtlCol="0">
            <a:spAutoFit/>
          </a:bodyPr>
          <a:lstStyle/>
          <a:p>
            <a:r>
              <a:rPr lang="sv-SE" dirty="0"/>
              <a:t>Det ska vara roligt att bo!</a:t>
            </a:r>
          </a:p>
        </p:txBody>
      </p:sp>
    </p:spTree>
    <p:extLst>
      <p:ext uri="{BB962C8B-B14F-4D97-AF65-F5344CB8AC3E}">
        <p14:creationId xmlns:p14="http://schemas.microsoft.com/office/powerpoint/2010/main" val="125972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2C2A93A-E6DF-45EC-847F-9320B1C53D26}"/>
              </a:ext>
            </a:extLst>
          </p:cNvPr>
          <p:cNvSpPr>
            <a:spLocks noGrp="1"/>
          </p:cNvSpPr>
          <p:nvPr>
            <p:ph type="title"/>
          </p:nvPr>
        </p:nvSpPr>
        <p:spPr>
          <a:xfrm>
            <a:off x="801688" y="274638"/>
            <a:ext cx="7675562" cy="582266"/>
          </a:xfrm>
        </p:spPr>
        <p:txBody>
          <a:bodyPr>
            <a:normAutofit/>
          </a:bodyPr>
          <a:lstStyle/>
          <a:p>
            <a:r>
              <a:rPr lang="sv-SE" sz="2800" dirty="0"/>
              <a:t>”Livet mellan husen”</a:t>
            </a:r>
          </a:p>
        </p:txBody>
      </p:sp>
      <p:pic>
        <p:nvPicPr>
          <p:cNvPr id="5" name="Bildobjekt 4">
            <a:extLst>
              <a:ext uri="{FF2B5EF4-FFF2-40B4-BE49-F238E27FC236}">
                <a16:creationId xmlns:a16="http://schemas.microsoft.com/office/drawing/2014/main" id="{EA65E76D-98AC-4CBD-9D2C-3D3495E5CA6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912417"/>
            <a:ext cx="3888432" cy="3088679"/>
          </a:xfrm>
          <a:prstGeom prst="rect">
            <a:avLst/>
          </a:prstGeom>
          <a:noFill/>
          <a:ln>
            <a:noFill/>
          </a:ln>
        </p:spPr>
      </p:pic>
      <p:sp>
        <p:nvSpPr>
          <p:cNvPr id="7" name="textruta 6">
            <a:extLst>
              <a:ext uri="{FF2B5EF4-FFF2-40B4-BE49-F238E27FC236}">
                <a16:creationId xmlns:a16="http://schemas.microsoft.com/office/drawing/2014/main" id="{6470D04A-AE89-478D-A52C-3ABEAEA0952E}"/>
              </a:ext>
            </a:extLst>
          </p:cNvPr>
          <p:cNvSpPr txBox="1"/>
          <p:nvPr/>
        </p:nvSpPr>
        <p:spPr>
          <a:xfrm>
            <a:off x="801688" y="886900"/>
            <a:ext cx="6938664" cy="1508105"/>
          </a:xfrm>
          <a:prstGeom prst="rect">
            <a:avLst/>
          </a:prstGeom>
          <a:noFill/>
        </p:spPr>
        <p:txBody>
          <a:bodyPr wrap="square" rtlCol="0">
            <a:spAutoFit/>
          </a:bodyPr>
          <a:lstStyle/>
          <a:p>
            <a:r>
              <a:rPr lang="sv-SE" sz="1600" dirty="0"/>
              <a:t>Bostäder behövs. De är en förutsättning för att skapa liv, på eller runt en plats. Bostadsområden ska helst ha olika upplåtelseformer. Byggnaderna ska gärna även variera i storlek och höjd. Blandning är det Hyresgästföreningen eftersträvar. Varför inte hyresrätt i radhus?</a:t>
            </a:r>
          </a:p>
          <a:p>
            <a:endParaRPr lang="sv-SE" sz="1400" dirty="0"/>
          </a:p>
          <a:p>
            <a:endParaRPr lang="sv-SE" sz="1400" dirty="0"/>
          </a:p>
        </p:txBody>
      </p:sp>
      <p:pic>
        <p:nvPicPr>
          <p:cNvPr id="9" name="Bildobjekt 8">
            <a:extLst>
              <a:ext uri="{FF2B5EF4-FFF2-40B4-BE49-F238E27FC236}">
                <a16:creationId xmlns:a16="http://schemas.microsoft.com/office/drawing/2014/main" id="{70D2F4E7-370E-482E-8AFD-B7E518A12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67949" y="3291795"/>
            <a:ext cx="3096344" cy="2322258"/>
          </a:xfrm>
          <a:prstGeom prst="rect">
            <a:avLst/>
          </a:prstGeom>
        </p:spPr>
      </p:pic>
    </p:spTree>
    <p:extLst>
      <p:ext uri="{BB962C8B-B14F-4D97-AF65-F5344CB8AC3E}">
        <p14:creationId xmlns:p14="http://schemas.microsoft.com/office/powerpoint/2010/main" val="19310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13B814D-056D-4D97-A002-BEC207FB1825}"/>
              </a:ext>
            </a:extLst>
          </p:cNvPr>
          <p:cNvSpPr>
            <a:spLocks noGrp="1"/>
          </p:cNvSpPr>
          <p:nvPr>
            <p:ph type="title"/>
          </p:nvPr>
        </p:nvSpPr>
        <p:spPr>
          <a:xfrm>
            <a:off x="801688" y="274638"/>
            <a:ext cx="7675562" cy="562074"/>
          </a:xfrm>
        </p:spPr>
        <p:txBody>
          <a:bodyPr>
            <a:normAutofit/>
          </a:bodyPr>
          <a:lstStyle/>
          <a:p>
            <a:r>
              <a:rPr lang="sv-SE" sz="2800" dirty="0"/>
              <a:t>Tilltalande arkitektur</a:t>
            </a:r>
          </a:p>
        </p:txBody>
      </p:sp>
      <p:sp>
        <p:nvSpPr>
          <p:cNvPr id="12" name="textruta 11">
            <a:extLst>
              <a:ext uri="{FF2B5EF4-FFF2-40B4-BE49-F238E27FC236}">
                <a16:creationId xmlns:a16="http://schemas.microsoft.com/office/drawing/2014/main" id="{205F5E22-2278-42D3-BF36-9E33A387FC27}"/>
              </a:ext>
            </a:extLst>
          </p:cNvPr>
          <p:cNvSpPr txBox="1"/>
          <p:nvPr/>
        </p:nvSpPr>
        <p:spPr>
          <a:xfrm>
            <a:off x="827272" y="855564"/>
            <a:ext cx="7675562" cy="3200876"/>
          </a:xfrm>
          <a:prstGeom prst="rect">
            <a:avLst/>
          </a:prstGeom>
          <a:noFill/>
        </p:spPr>
        <p:txBody>
          <a:bodyPr wrap="square" rtlCol="0">
            <a:spAutoFit/>
          </a:bodyPr>
          <a:lstStyle/>
          <a:p>
            <a:r>
              <a:rPr lang="sv-SE" sz="1600" dirty="0"/>
              <a:t>Arkitektur spelar roll. Den väcker ofta engagemang och känslor hos oss när det kommer till byggnaders utformning och hur de ser ut. Det som vissa tycker är fint tycker någon annan något helt annat om. Det är det som är meningen. </a:t>
            </a:r>
          </a:p>
          <a:p>
            <a:r>
              <a:rPr lang="sv-SE" sz="1600" dirty="0"/>
              <a:t>Eftersom vi har olika syn på arkitektur så är det lämpligt att, även här, bygga variationsrikt och blandat. Ju mer likriktat och enahanda en stad eller område är, desto tråkigare upplevs de. </a:t>
            </a:r>
          </a:p>
          <a:p>
            <a:r>
              <a:rPr lang="sv-SE" sz="1600" dirty="0"/>
              <a:t>Det behöver vara olika färger på fasader, finnas verksamheter i vissa bottenvåningar men även vara varierande byggnadsvolymer, gärna med vinklade eller rundade byggnadshörn. Det har även en positiv inverkan på trygghet. Man har större chans att upptäcka vad som finns runt hörnet. </a:t>
            </a:r>
          </a:p>
          <a:p>
            <a:endParaRPr lang="sv-SE" sz="1400" dirty="0"/>
          </a:p>
          <a:p>
            <a:endParaRPr lang="sv-SE" sz="1400" dirty="0"/>
          </a:p>
          <a:p>
            <a:endParaRPr lang="sv-SE" sz="1400" dirty="0"/>
          </a:p>
        </p:txBody>
      </p:sp>
      <p:pic>
        <p:nvPicPr>
          <p:cNvPr id="3" name="Bildobjekt 2" descr="En bild som visar byggnad, sitter, bord, gammal&#10;&#10;Automatiskt genererad beskrivning">
            <a:extLst>
              <a:ext uri="{FF2B5EF4-FFF2-40B4-BE49-F238E27FC236}">
                <a16:creationId xmlns:a16="http://schemas.microsoft.com/office/drawing/2014/main" id="{904B5980-DB46-4BEE-A2F5-F34801DB2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9108" y="3814381"/>
            <a:ext cx="2500637" cy="1875478"/>
          </a:xfrm>
          <a:prstGeom prst="rect">
            <a:avLst/>
          </a:prstGeom>
        </p:spPr>
      </p:pic>
      <p:pic>
        <p:nvPicPr>
          <p:cNvPr id="6" name="Bildobjekt 5" descr="En bild som visar utomhus, byggnad, hus, gata&#10;&#10;Automatiskt genererad beskrivning">
            <a:extLst>
              <a:ext uri="{FF2B5EF4-FFF2-40B4-BE49-F238E27FC236}">
                <a16:creationId xmlns:a16="http://schemas.microsoft.com/office/drawing/2014/main" id="{C5766EB4-57E4-4468-8126-1A531582D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336" y="3482880"/>
            <a:ext cx="3358035" cy="2519556"/>
          </a:xfrm>
          <a:prstGeom prst="rect">
            <a:avLst/>
          </a:prstGeom>
        </p:spPr>
      </p:pic>
      <p:pic>
        <p:nvPicPr>
          <p:cNvPr id="10" name="Bildobjekt 9" descr="En bild som visar utomhus, byggnad, sitter, bänk&#10;&#10;Automatiskt genererad beskrivning">
            <a:extLst>
              <a:ext uri="{FF2B5EF4-FFF2-40B4-BE49-F238E27FC236}">
                <a16:creationId xmlns:a16="http://schemas.microsoft.com/office/drawing/2014/main" id="{D142C2B5-22B8-4375-A90A-4BE39D668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99570" y="3799232"/>
            <a:ext cx="2530805" cy="1898104"/>
          </a:xfrm>
          <a:prstGeom prst="rect">
            <a:avLst/>
          </a:prstGeom>
        </p:spPr>
      </p:pic>
    </p:spTree>
    <p:extLst>
      <p:ext uri="{BB962C8B-B14F-4D97-AF65-F5344CB8AC3E}">
        <p14:creationId xmlns:p14="http://schemas.microsoft.com/office/powerpoint/2010/main" val="34160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A12CDDB-126D-40B7-B7EF-49A866A1A5F1}"/>
              </a:ext>
            </a:extLst>
          </p:cNvPr>
          <p:cNvSpPr>
            <a:spLocks noGrp="1"/>
          </p:cNvSpPr>
          <p:nvPr>
            <p:ph type="title"/>
          </p:nvPr>
        </p:nvSpPr>
        <p:spPr>
          <a:xfrm>
            <a:off x="801688" y="274638"/>
            <a:ext cx="7675562" cy="609399"/>
          </a:xfrm>
        </p:spPr>
        <p:txBody>
          <a:bodyPr>
            <a:normAutofit/>
          </a:bodyPr>
          <a:lstStyle/>
          <a:p>
            <a:r>
              <a:rPr lang="sv-SE" sz="2800" dirty="0"/>
              <a:t>Tilltalande omgivningar</a:t>
            </a:r>
          </a:p>
        </p:txBody>
      </p:sp>
      <p:sp>
        <p:nvSpPr>
          <p:cNvPr id="8" name="textruta 7">
            <a:extLst>
              <a:ext uri="{FF2B5EF4-FFF2-40B4-BE49-F238E27FC236}">
                <a16:creationId xmlns:a16="http://schemas.microsoft.com/office/drawing/2014/main" id="{336B4D36-4333-4F97-8848-0E877EA1894B}"/>
              </a:ext>
            </a:extLst>
          </p:cNvPr>
          <p:cNvSpPr txBox="1"/>
          <p:nvPr/>
        </p:nvSpPr>
        <p:spPr>
          <a:xfrm>
            <a:off x="801688" y="864265"/>
            <a:ext cx="7831380" cy="2739211"/>
          </a:xfrm>
          <a:prstGeom prst="rect">
            <a:avLst/>
          </a:prstGeom>
          <a:noFill/>
        </p:spPr>
        <p:txBody>
          <a:bodyPr wrap="square" rtlCol="0">
            <a:spAutoFit/>
          </a:bodyPr>
          <a:lstStyle/>
          <a:p>
            <a:r>
              <a:rPr lang="sv-SE" sz="1600" dirty="0"/>
              <a:t>Det är viktigt att vi har fina och trivsamma omgivande miljöer. Ju mer vi trivs med vår omgivning desto bättre mår vi. Det bidrar till att vi vill vara ute mer och även vill tillbringa tid i dessa miljöer. </a:t>
            </a:r>
          </a:p>
          <a:p>
            <a:r>
              <a:rPr lang="sv-SE" sz="1600" dirty="0"/>
              <a:t>Där det finns saker att göra eller där vi spontant kan mötas eller röra oss, där finns det goda förutsättningar för människor att mötas.</a:t>
            </a:r>
          </a:p>
          <a:p>
            <a:endParaRPr lang="sv-SE" sz="1600" dirty="0"/>
          </a:p>
          <a:p>
            <a:r>
              <a:rPr lang="sv-SE" sz="1600" dirty="0"/>
              <a:t>Trivsamma offentliga platser och miljöer innehåller med fördel gröna ytor, träd men  även inslag av vatten. Det har en positiv inverkan på växt- och djurlivet och därmed även på oss. </a:t>
            </a:r>
          </a:p>
          <a:p>
            <a:endParaRPr lang="sv-SE" sz="1400" dirty="0"/>
          </a:p>
          <a:p>
            <a:endParaRPr lang="sv-SE" sz="1400" dirty="0"/>
          </a:p>
        </p:txBody>
      </p:sp>
      <p:pic>
        <p:nvPicPr>
          <p:cNvPr id="7" name="Bildobjekt 6">
            <a:extLst>
              <a:ext uri="{FF2B5EF4-FFF2-40B4-BE49-F238E27FC236}">
                <a16:creationId xmlns:a16="http://schemas.microsoft.com/office/drawing/2014/main" id="{035680C7-B7DD-43D7-A424-9FA9ACBDE67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39702" y="3790987"/>
            <a:ext cx="2550067" cy="1826096"/>
          </a:xfrm>
          <a:prstGeom prst="rect">
            <a:avLst/>
          </a:prstGeom>
          <a:noFill/>
          <a:ln>
            <a:noFill/>
          </a:ln>
        </p:spPr>
      </p:pic>
      <p:pic>
        <p:nvPicPr>
          <p:cNvPr id="3" name="Bildobjekt 2" descr="En bild som visar gräs, utomhus, fält, träd&#10;&#10;Automatiskt genererad beskrivning">
            <a:extLst>
              <a:ext uri="{FF2B5EF4-FFF2-40B4-BE49-F238E27FC236}">
                <a16:creationId xmlns:a16="http://schemas.microsoft.com/office/drawing/2014/main" id="{F67AA16B-0681-4998-8054-1AC8101DD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743" y="3424767"/>
            <a:ext cx="3853452" cy="2568968"/>
          </a:xfrm>
          <a:prstGeom prst="rect">
            <a:avLst/>
          </a:prstGeom>
        </p:spPr>
      </p:pic>
      <p:pic>
        <p:nvPicPr>
          <p:cNvPr id="9" name="Bildobjekt 8" descr="En bild som visar utomhus, träd, byggnad, gata&#10;&#10;Automatiskt genererad beskrivning">
            <a:extLst>
              <a:ext uri="{FF2B5EF4-FFF2-40B4-BE49-F238E27FC236}">
                <a16:creationId xmlns:a16="http://schemas.microsoft.com/office/drawing/2014/main" id="{4060D153-A0F3-4CCA-975D-80EB5A78B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32153" y="3746064"/>
            <a:ext cx="2552008" cy="1914006"/>
          </a:xfrm>
          <a:prstGeom prst="rect">
            <a:avLst/>
          </a:prstGeom>
        </p:spPr>
      </p:pic>
    </p:spTree>
    <p:extLst>
      <p:ext uri="{BB962C8B-B14F-4D97-AF65-F5344CB8AC3E}">
        <p14:creationId xmlns:p14="http://schemas.microsoft.com/office/powerpoint/2010/main" val="40052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4891BBC-4D8C-4FE6-A02D-24C9D4F135AC}"/>
              </a:ext>
            </a:extLst>
          </p:cNvPr>
          <p:cNvSpPr>
            <a:spLocks noGrp="1"/>
          </p:cNvSpPr>
          <p:nvPr>
            <p:ph type="title"/>
          </p:nvPr>
        </p:nvSpPr>
        <p:spPr/>
        <p:txBody>
          <a:bodyPr>
            <a:normAutofit/>
          </a:bodyPr>
          <a:lstStyle/>
          <a:p>
            <a:pPr algn="ctr"/>
            <a:r>
              <a:rPr lang="sv-SE" dirty="0"/>
              <a:t>Uppgift</a:t>
            </a:r>
          </a:p>
        </p:txBody>
      </p:sp>
      <p:sp>
        <p:nvSpPr>
          <p:cNvPr id="5" name="Platshållare för innehåll 4">
            <a:extLst>
              <a:ext uri="{FF2B5EF4-FFF2-40B4-BE49-F238E27FC236}">
                <a16:creationId xmlns:a16="http://schemas.microsoft.com/office/drawing/2014/main" id="{E8E6C844-6B50-4274-8613-78F967D15369}"/>
              </a:ext>
            </a:extLst>
          </p:cNvPr>
          <p:cNvSpPr>
            <a:spLocks noGrp="1"/>
          </p:cNvSpPr>
          <p:nvPr>
            <p:ph idx="1"/>
          </p:nvPr>
        </p:nvSpPr>
        <p:spPr>
          <a:xfrm>
            <a:off x="801688" y="1600201"/>
            <a:ext cx="5282480" cy="2548879"/>
          </a:xfrm>
        </p:spPr>
        <p:txBody>
          <a:bodyPr>
            <a:normAutofit fontScale="92500" lnSpcReduction="20000"/>
          </a:bodyPr>
          <a:lstStyle/>
          <a:p>
            <a:r>
              <a:rPr lang="sv-SE" dirty="0"/>
              <a:t>Fundera först själv kring frågorna på nästa bild ( t.ex. 5 minuter)</a:t>
            </a:r>
          </a:p>
          <a:p>
            <a:r>
              <a:rPr lang="sv-SE" dirty="0"/>
              <a:t>Skriv ner stödord eller korta meningar över det som du tycker</a:t>
            </a:r>
          </a:p>
          <a:p>
            <a:r>
              <a:rPr lang="sv-SE" dirty="0"/>
              <a:t>Samlas i grupp och låt alla tala om vad de tycker</a:t>
            </a:r>
          </a:p>
          <a:p>
            <a:r>
              <a:rPr lang="sv-SE" dirty="0"/>
              <a:t>Diskutera det som kommit upp</a:t>
            </a:r>
          </a:p>
          <a:p>
            <a:r>
              <a:rPr lang="sv-SE" dirty="0"/>
              <a:t>Låt alla ta plats och lyssna på vad andra har att säga.</a:t>
            </a:r>
          </a:p>
        </p:txBody>
      </p:sp>
      <p:sp>
        <p:nvSpPr>
          <p:cNvPr id="6" name="textruta 5">
            <a:extLst>
              <a:ext uri="{FF2B5EF4-FFF2-40B4-BE49-F238E27FC236}">
                <a16:creationId xmlns:a16="http://schemas.microsoft.com/office/drawing/2014/main" id="{5F0DC595-DA9B-4A78-ABD6-968C9333EAB1}"/>
              </a:ext>
            </a:extLst>
          </p:cNvPr>
          <p:cNvSpPr txBox="1"/>
          <p:nvPr/>
        </p:nvSpPr>
        <p:spPr>
          <a:xfrm>
            <a:off x="2699792" y="4437112"/>
            <a:ext cx="4464496" cy="646331"/>
          </a:xfrm>
          <a:prstGeom prst="rect">
            <a:avLst/>
          </a:prstGeom>
          <a:noFill/>
        </p:spPr>
        <p:txBody>
          <a:bodyPr wrap="square" rtlCol="0">
            <a:spAutoFit/>
          </a:bodyPr>
          <a:lstStyle/>
          <a:p>
            <a:pPr algn="ctr"/>
            <a:r>
              <a:rPr lang="sv-SE" sz="3600" dirty="0"/>
              <a:t>Lycka till!</a:t>
            </a:r>
          </a:p>
        </p:txBody>
      </p:sp>
      <p:sp>
        <p:nvSpPr>
          <p:cNvPr id="7" name="textruta 6">
            <a:extLst>
              <a:ext uri="{FF2B5EF4-FFF2-40B4-BE49-F238E27FC236}">
                <a16:creationId xmlns:a16="http://schemas.microsoft.com/office/drawing/2014/main" id="{BE5EB1A3-6D65-4F8D-9787-C809F435E3AE}"/>
              </a:ext>
            </a:extLst>
          </p:cNvPr>
          <p:cNvSpPr txBox="1"/>
          <p:nvPr/>
        </p:nvSpPr>
        <p:spPr>
          <a:xfrm>
            <a:off x="801688" y="5932097"/>
            <a:ext cx="2160240" cy="646331"/>
          </a:xfrm>
          <a:prstGeom prst="rect">
            <a:avLst/>
          </a:prstGeom>
          <a:solidFill>
            <a:schemeClr val="accent2">
              <a:lumMod val="75000"/>
            </a:schemeClr>
          </a:solidFill>
        </p:spPr>
        <p:txBody>
          <a:bodyPr wrap="square" rtlCol="0">
            <a:spAutoFit/>
          </a:bodyPr>
          <a:lstStyle/>
          <a:p>
            <a:r>
              <a:rPr lang="sv-SE" dirty="0"/>
              <a:t>Det ska vara roligt att bo!</a:t>
            </a:r>
          </a:p>
        </p:txBody>
      </p:sp>
    </p:spTree>
    <p:extLst>
      <p:ext uri="{BB962C8B-B14F-4D97-AF65-F5344CB8AC3E}">
        <p14:creationId xmlns:p14="http://schemas.microsoft.com/office/powerpoint/2010/main" val="22868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F35556-4C64-46E8-AEED-FCB0721969AB}"/>
              </a:ext>
            </a:extLst>
          </p:cNvPr>
          <p:cNvSpPr>
            <a:spLocks noGrp="1"/>
          </p:cNvSpPr>
          <p:nvPr>
            <p:ph type="ctrTitle"/>
          </p:nvPr>
        </p:nvSpPr>
        <p:spPr>
          <a:xfrm>
            <a:off x="801688" y="1916832"/>
            <a:ext cx="7656512" cy="1470025"/>
          </a:xfrm>
          <a:prstGeom prst="rect">
            <a:avLst/>
          </a:prstGeom>
        </p:spPr>
        <p:txBody>
          <a:bodyPr anchor="ctr">
            <a:normAutofit/>
          </a:bodyPr>
          <a:lstStyle/>
          <a:p>
            <a:r>
              <a:rPr lang="sv-SE" dirty="0"/>
              <a:t>Frågor att fundera på och diskutera</a:t>
            </a:r>
          </a:p>
        </p:txBody>
      </p:sp>
      <p:sp>
        <p:nvSpPr>
          <p:cNvPr id="3" name="Platshållare för innehåll 2">
            <a:extLst>
              <a:ext uri="{FF2B5EF4-FFF2-40B4-BE49-F238E27FC236}">
                <a16:creationId xmlns:a16="http://schemas.microsoft.com/office/drawing/2014/main" id="{03033989-F249-4C13-9996-881B3A8CF05A}"/>
              </a:ext>
            </a:extLst>
          </p:cNvPr>
          <p:cNvSpPr>
            <a:spLocks noGrp="1"/>
          </p:cNvSpPr>
          <p:nvPr>
            <p:ph type="subTitle" idx="1"/>
          </p:nvPr>
        </p:nvSpPr>
        <p:spPr>
          <a:xfrm>
            <a:off x="1371600" y="3672607"/>
            <a:ext cx="6400800" cy="1752600"/>
          </a:xfrm>
          <a:prstGeom prst="rect">
            <a:avLst/>
          </a:prstGeom>
        </p:spPr>
        <p:txBody>
          <a:bodyPr>
            <a:normAutofit lnSpcReduction="10000"/>
          </a:bodyPr>
          <a:lstStyle/>
          <a:p>
            <a:pPr>
              <a:lnSpc>
                <a:spcPct val="90000"/>
              </a:lnSpc>
            </a:pPr>
            <a:r>
              <a:rPr lang="sv-SE" sz="1400" b="1" dirty="0"/>
              <a:t>Hur tycker du </a:t>
            </a:r>
            <a:r>
              <a:rPr lang="sv-SE" sz="1400" b="1"/>
              <a:t>att en tilltalande </a:t>
            </a:r>
            <a:r>
              <a:rPr lang="sv-SE" sz="1400" b="1" dirty="0"/>
              <a:t>arkitektur ser ut?</a:t>
            </a:r>
            <a:endParaRPr lang="sv-SE" sz="1400" dirty="0"/>
          </a:p>
          <a:p>
            <a:pPr marL="0" indent="0">
              <a:lnSpc>
                <a:spcPct val="90000"/>
              </a:lnSpc>
              <a:buNone/>
            </a:pPr>
            <a:endParaRPr lang="sv-SE" sz="1400" dirty="0"/>
          </a:p>
          <a:p>
            <a:pPr>
              <a:lnSpc>
                <a:spcPct val="90000"/>
              </a:lnSpc>
            </a:pPr>
            <a:r>
              <a:rPr lang="sv-SE" sz="1400" b="1" dirty="0"/>
              <a:t>Vad betyder tilltalande omgivningar för dig?</a:t>
            </a:r>
            <a:endParaRPr lang="sv-SE" sz="1400" dirty="0"/>
          </a:p>
          <a:p>
            <a:pPr marL="0" indent="0">
              <a:lnSpc>
                <a:spcPct val="90000"/>
              </a:lnSpc>
              <a:buNone/>
            </a:pPr>
            <a:endParaRPr lang="sv-SE" sz="1400" dirty="0"/>
          </a:p>
          <a:p>
            <a:pPr>
              <a:lnSpc>
                <a:spcPct val="90000"/>
              </a:lnSpc>
            </a:pPr>
            <a:r>
              <a:rPr lang="sv-SE" sz="1400" b="1" dirty="0"/>
              <a:t>Vad är viktigt för dig för att det ska bli liv mellan husen?</a:t>
            </a:r>
            <a:endParaRPr lang="sv-SE" sz="1400" dirty="0"/>
          </a:p>
          <a:p>
            <a:pPr marL="0" indent="0">
              <a:lnSpc>
                <a:spcPct val="90000"/>
              </a:lnSpc>
              <a:buNone/>
            </a:pPr>
            <a:endParaRPr lang="sv-SE" sz="1400" dirty="0"/>
          </a:p>
          <a:p>
            <a:pPr>
              <a:lnSpc>
                <a:spcPct val="90000"/>
              </a:lnSpc>
            </a:pPr>
            <a:r>
              <a:rPr lang="sv-SE" sz="1400" b="1" dirty="0"/>
              <a:t>Vilka förändringar skulle du vilja se i ditt närområde, för att göra det tilltalande?</a:t>
            </a:r>
            <a:endParaRPr lang="sv-SE" sz="1400" dirty="0"/>
          </a:p>
          <a:p>
            <a:pPr marL="0" indent="0">
              <a:lnSpc>
                <a:spcPct val="90000"/>
              </a:lnSpc>
              <a:buNone/>
            </a:pPr>
            <a:endParaRPr lang="sv-SE" sz="1400" dirty="0"/>
          </a:p>
        </p:txBody>
      </p:sp>
    </p:spTree>
    <p:extLst>
      <p:ext uri="{BB962C8B-B14F-4D97-AF65-F5344CB8AC3E}">
        <p14:creationId xmlns:p14="http://schemas.microsoft.com/office/powerpoint/2010/main" val="43122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EMPMENUOPEN" val="True"/>
</p:tagLst>
</file>

<file path=ppt/theme/theme1.xml><?xml version="1.0" encoding="utf-8"?>
<a:theme xmlns:a="http://schemas.openxmlformats.org/drawingml/2006/main" name="Hyresgästföreningen">
  <a:themeElements>
    <a:clrScheme name="Hyresgästföreningen">
      <a:dk1>
        <a:sysClr val="windowText" lastClr="000000"/>
      </a:dk1>
      <a:lt1>
        <a:sysClr val="window" lastClr="FFFFFF"/>
      </a:lt1>
      <a:dk2>
        <a:srgbClr val="1F497D"/>
      </a:dk2>
      <a:lt2>
        <a:srgbClr val="EEECE1"/>
      </a:lt2>
      <a:accent1>
        <a:srgbClr val="FF9933"/>
      </a:accent1>
      <a:accent2>
        <a:srgbClr val="FFCC33"/>
      </a:accent2>
      <a:accent3>
        <a:srgbClr val="99CC33"/>
      </a:accent3>
      <a:accent4>
        <a:srgbClr val="6699CC"/>
      </a:accent4>
      <a:accent5>
        <a:srgbClr val="999999"/>
      </a:accent5>
      <a:accent6>
        <a:srgbClr val="CC0033"/>
      </a:accent6>
      <a:hlink>
        <a:srgbClr val="0000FF"/>
      </a:hlink>
      <a:folHlink>
        <a:srgbClr val="800080"/>
      </a:folHlink>
    </a:clrScheme>
    <a:fontScheme name="Hyresgäst_PPT_Exc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yresgästföreningen.potx" id="{14E726B2-A0D2-44DB-A5CD-BD395FB73D6C}" vid="{7711C54B-5108-4497-B865-7D349415F8A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MS Document" ma:contentTypeID="0x0101007A60771C5753A247A9E629B69FD0F51E1000D6058FBB6C75914DB8900217146600F7" ma:contentTypeVersion="3" ma:contentTypeDescription="Used to store CMS documents in the CMS Library." ma:contentTypeScope="" ma:versionID="68eab576e7a3b7064be22b7b2c8d68a4">
  <xsd:schema xmlns:xsd="http://www.w3.org/2001/XMLSchema" xmlns:xs="http://www.w3.org/2001/XMLSchema" xmlns:p="http://schemas.microsoft.com/office/2006/metadata/properties" xmlns:ns2="e8a0204c-2db7-4578-a6ec-d94542fc1303" targetNamespace="http://schemas.microsoft.com/office/2006/metadata/properties" ma:root="true" ma:fieldsID="8dfc68b098485b98277d9ef778f2f66b" ns2:_="">
    <xsd:import namespace="e8a0204c-2db7-4578-a6ec-d94542fc1303"/>
    <xsd:element name="properties">
      <xsd:complexType>
        <xsd:sequence>
          <xsd:element name="documentManagement">
            <xsd:complexType>
              <xsd:all>
                <xsd:element ref="ns2:TaxCatchAll" minOccurs="0"/>
                <xsd:element ref="ns2:TaxCatchAllLabel" minOccurs="0"/>
                <xsd:element ref="ns2:h6e0c06a4697484194118a00118ec1fd" minOccurs="0"/>
                <xsd:element ref="ns2:i2f20c5a763047ab80b7a332d1c110de" minOccurs="0"/>
                <xsd:element ref="ns2:ha5956d0923d4475b900c611051b9b31" minOccurs="0"/>
                <xsd:element ref="ns2:o9dbd360734445ed94ef20f7f9e9d380" minOccurs="0"/>
                <xsd:element ref="ns2:ACTOwner" minOccurs="0"/>
                <xsd:element ref="ns2:ACTCMSLibrarySearchSettings" minOccurs="0"/>
                <xsd:element ref="ns2:ACTLibraryGroupName" minOccurs="0"/>
                <xsd:element ref="ns2:ACTLibraryFilterName" minOccurs="0"/>
                <xsd:element ref="ns2:ga07bd893ea142248bcf1c2a41a863f9" minOccurs="0"/>
                <xsd:element ref="ns2:ACTCMSDocument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0204c-2db7-4578-a6ec-d94542fc1303"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3a2ed211-6ff1-4d89-b9ef-e7cdeb8c94e4}" ma:internalName="TaxCatchAll" ma:showField="CatchAllData" ma:web="87465530-561b-43de-b5b8-a39cc33b6e18">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3a2ed211-6ff1-4d89-b9ef-e7cdeb8c94e4}" ma:internalName="TaxCatchAllLabel" ma:readOnly="true" ma:showField="CatchAllDataLabel" ma:web="87465530-561b-43de-b5b8-a39cc33b6e18">
      <xsd:complexType>
        <xsd:complexContent>
          <xsd:extension base="dms:MultiChoiceLookup">
            <xsd:sequence>
              <xsd:element name="Value" type="dms:Lookup" maxOccurs="unbounded" minOccurs="0" nillable="true"/>
            </xsd:sequence>
          </xsd:extension>
        </xsd:complexContent>
      </xsd:complexType>
    </xsd:element>
    <xsd:element name="h6e0c06a4697484194118a00118ec1fd" ma:index="10" nillable="true" ma:taxonomy="true" ma:internalName="h6e0c06a4697484194118a00118ec1fd" ma:taxonomyFieldName="ACTSectors" ma:displayName="Sectors" ma:fieldId="{16e0c06a-4697-4841-9411-8a00118ec1fd}" ma:taxonomyMulti="true" ma:sspId="b1e5add9-af6e-43c1-a9ac-ac42a4c4c3f7" ma:termSetId="b6c35846-b917-4dc9-993c-fa52da0d6049" ma:anchorId="e6073710-56f1-4070-a4ef-ec6118445ae1" ma:open="false" ma:isKeyword="false">
      <xsd:complexType>
        <xsd:sequence>
          <xsd:element ref="pc:Terms" minOccurs="0" maxOccurs="1"/>
        </xsd:sequence>
      </xsd:complexType>
    </xsd:element>
    <xsd:element name="i2f20c5a763047ab80b7a332d1c110de" ma:index="12" nillable="true" ma:taxonomy="true" ma:internalName="i2f20c5a763047ab80b7a332d1c110de" ma:taxonomyFieldName="ACTFunctions" ma:displayName="Functions" ma:fieldId="{22f20c5a-7630-47ab-80b7-a332d1c110de}" ma:taxonomyMulti="true" ma:sspId="b1e5add9-af6e-43c1-a9ac-ac42a4c4c3f7" ma:termSetId="5df8141a-67c1-400f-ad0a-ce2e018fc224" ma:anchorId="3a508ea6-fe5d-491f-bd64-5fc2fbb4a154" ma:open="false" ma:isKeyword="false">
      <xsd:complexType>
        <xsd:sequence>
          <xsd:element ref="pc:Terms" minOccurs="0" maxOccurs="1"/>
        </xsd:sequence>
      </xsd:complexType>
    </xsd:element>
    <xsd:element name="ha5956d0923d4475b900c611051b9b31" ma:index="14" nillable="true" ma:taxonomy="true" ma:internalName="ha5956d0923d4475b900c611051b9b31" ma:taxonomyFieldName="ACTLocations" ma:displayName="Locations" ma:fieldId="{1a5956d0-923d-4475-b900-c611051b9b31}" ma:taxonomyMulti="true" ma:sspId="b1e5add9-af6e-43c1-a9ac-ac42a4c4c3f7" ma:termSetId="5df8141a-67c1-400f-ad0a-ce2e018fc224" ma:anchorId="9a9a87e7-6764-46e2-99be-cf54adda6bff" ma:open="false" ma:isKeyword="false">
      <xsd:complexType>
        <xsd:sequence>
          <xsd:element ref="pc:Terms" minOccurs="0" maxOccurs="1"/>
        </xsd:sequence>
      </xsd:complexType>
    </xsd:element>
    <xsd:element name="o9dbd360734445ed94ef20f7f9e9d380" ma:index="16" nillable="true" ma:taxonomy="true" ma:internalName="o9dbd360734445ed94ef20f7f9e9d380" ma:taxonomyFieldName="ACTKnowledgeAreas" ma:displayName="Knowledge Areas" ma:fieldId="{89dbd360-7344-45ed-94ef-20f7f9e9d380}" ma:taxonomyMulti="true" ma:sspId="b1e5add9-af6e-43c1-a9ac-ac42a4c4c3f7" ma:termSetId="5df8141a-67c1-400f-ad0a-ce2e018fc224" ma:anchorId="45c65fe5-49b1-4382-96f1-d1ba0f5aba24" ma:open="false" ma:isKeyword="false">
      <xsd:complexType>
        <xsd:sequence>
          <xsd:element ref="pc:Terms" minOccurs="0" maxOccurs="1"/>
        </xsd:sequence>
      </xsd:complexType>
    </xsd:element>
    <xsd:element name="ACTOwner" ma:index="18" nillable="true" ma:displayName="Owner" ma:description="" ma:list="UserInfo" ma:SharePointGroup="0" ma:internalName="AC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CTCMSLibrarySearchSettings" ma:index="19" nillable="true" ma:displayName="Library Search Settings" ma:description="Search settings for editorial pipeline" ma:internalName="ACTCMSLibrarySearchSettings">
      <xsd:simpleType>
        <xsd:restriction base="dms:Note">
          <xsd:maxLength value="255"/>
        </xsd:restriction>
      </xsd:simpleType>
    </xsd:element>
    <xsd:element name="ACTLibraryGroupName" ma:index="20" nillable="true" ma:displayName="Library Group Name" ma:description="Name of the Group used for the CMS Pages library" ma:internalName="ACTLibraryGroupName">
      <xsd:simpleType>
        <xsd:restriction base="dms:Text">
          <xsd:maxLength value="255"/>
        </xsd:restriction>
      </xsd:simpleType>
    </xsd:element>
    <xsd:element name="ACTLibraryFilterName" ma:index="21" nillable="true" ma:displayName="Library Filter Name" ma:description="Name of the filter used for the CMS Pages library." ma:internalName="ACTLibraryFilterName">
      <xsd:simpleType>
        <xsd:restriction base="dms:Text">
          <xsd:maxLength value="255"/>
        </xsd:restriction>
      </xsd:simpleType>
    </xsd:element>
    <xsd:element name="ga07bd893ea142248bcf1c2a41a863f9" ma:index="22" nillable="true" ma:taxonomy="true" ma:internalName="ga07bd893ea142248bcf1c2a41a863f9" ma:taxonomyFieldName="ACTWorkspaceDocumentType" ma:displayName="Workspace Document Type" ma:fieldId="{0a07bd89-3ea1-4224-8bcf-1c2a41a863f9}" ma:sspId="b1e5add9-af6e-43c1-a9ac-ac42a4c4c3f7" ma:termSetId="e1af050d-955c-435e-bfd7-21f0d1373a70" ma:anchorId="93c40830-b156-4c36-a673-1db7dde9dac1" ma:open="false" ma:isKeyword="false">
      <xsd:complexType>
        <xsd:sequence>
          <xsd:element ref="pc:Terms" minOccurs="0" maxOccurs="1"/>
        </xsd:sequence>
      </xsd:complexType>
    </xsd:element>
    <xsd:element name="ACTCMSDocumentType" ma:index="24" nillable="true" ma:displayName="CMS Document Type" ma:description="Type of the document" ma:format="Dropdown" ma:internalName="ACTCMSDocumentType">
      <xsd:simpleType>
        <xsd:restriction base="dms:Choice">
          <xsd:enumeration value="Document Type 1"/>
          <xsd:enumeration value="Document Type 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b1e5add9-af6e-43c1-a9ac-ac42a4c4c3f7" ContentTypeId="0x0101007A60771C5753A247A9E629B69FD0F51E10" PreviousValue="false"/>
</file>

<file path=customXml/item4.xml><?xml version="1.0" encoding="utf-8"?>
<p:properties xmlns:p="http://schemas.microsoft.com/office/2006/metadata/properties" xmlns:xsi="http://www.w3.org/2001/XMLSchema-instance" xmlns:pc="http://schemas.microsoft.com/office/infopath/2007/PartnerControls">
  <documentManagement>
    <TaxCatchAll xmlns="e8a0204c-2db7-4578-a6ec-d94542fc1303"/>
    <ACTLibraryGroupName xmlns="e8a0204c-2db7-4578-a6ec-d94542fc1303" xsi:nil="true"/>
    <ACTOwner xmlns="e8a0204c-2db7-4578-a6ec-d94542fc1303">
      <UserInfo>
        <DisplayName/>
        <AccountId xsi:nil="true"/>
        <AccountType/>
      </UserInfo>
    </ACTOwner>
    <ACTCMSLibrarySearchSettings xmlns="e8a0204c-2db7-4578-a6ec-d94542fc1303" xsi:nil="true"/>
    <ACTLibraryFilterName xmlns="e8a0204c-2db7-4578-a6ec-d94542fc1303" xsi:nil="true"/>
    <i2f20c5a763047ab80b7a332d1c110de xmlns="e8a0204c-2db7-4578-a6ec-d94542fc1303">
      <Terms xmlns="http://schemas.microsoft.com/office/infopath/2007/PartnerControls"/>
    </i2f20c5a763047ab80b7a332d1c110de>
    <o9dbd360734445ed94ef20f7f9e9d380 xmlns="e8a0204c-2db7-4578-a6ec-d94542fc1303">
      <Terms xmlns="http://schemas.microsoft.com/office/infopath/2007/PartnerControls"/>
    </o9dbd360734445ed94ef20f7f9e9d380>
    <ha5956d0923d4475b900c611051b9b31 xmlns="e8a0204c-2db7-4578-a6ec-d94542fc1303">
      <Terms xmlns="http://schemas.microsoft.com/office/infopath/2007/PartnerControls"/>
    </ha5956d0923d4475b900c611051b9b31>
    <h6e0c06a4697484194118a00118ec1fd xmlns="e8a0204c-2db7-4578-a6ec-d94542fc1303">
      <Terms xmlns="http://schemas.microsoft.com/office/infopath/2007/PartnerControls"/>
    </h6e0c06a4697484194118a00118ec1fd>
    <ga07bd893ea142248bcf1c2a41a863f9 xmlns="e8a0204c-2db7-4578-a6ec-d94542fc1303">
      <Terms xmlns="http://schemas.microsoft.com/office/infopath/2007/PartnerControls"/>
    </ga07bd893ea142248bcf1c2a41a863f9>
    <ACTCMSDocumentType xmlns="e8a0204c-2db7-4578-a6ec-d94542fc1303" xsi:nil="true"/>
  </documentManagement>
</p:properties>
</file>

<file path=customXml/itemProps1.xml><?xml version="1.0" encoding="utf-8"?>
<ds:datastoreItem xmlns:ds="http://schemas.openxmlformats.org/officeDocument/2006/customXml" ds:itemID="{5C4F49F6-9D05-4746-B9A7-09A89D519952}"/>
</file>

<file path=customXml/itemProps2.xml><?xml version="1.0" encoding="utf-8"?>
<ds:datastoreItem xmlns:ds="http://schemas.openxmlformats.org/officeDocument/2006/customXml" ds:itemID="{45CF9ACF-22B9-457B-80A0-F713568861E2}">
  <ds:schemaRefs>
    <ds:schemaRef ds:uri="http://schemas.microsoft.com/sharepoint/v3/contenttype/forms"/>
  </ds:schemaRefs>
</ds:datastoreItem>
</file>

<file path=customXml/itemProps3.xml><?xml version="1.0" encoding="utf-8"?>
<ds:datastoreItem xmlns:ds="http://schemas.openxmlformats.org/officeDocument/2006/customXml" ds:itemID="{D0ECDA90-86CC-4F2D-81CC-291EA3D80BBB}">
  <ds:schemaRefs>
    <ds:schemaRef ds:uri="Microsoft.SharePoint.Taxonomy.ContentTypeSync"/>
  </ds:schemaRefs>
</ds:datastoreItem>
</file>

<file path=customXml/itemProps4.xml><?xml version="1.0" encoding="utf-8"?>
<ds:datastoreItem xmlns:ds="http://schemas.openxmlformats.org/officeDocument/2006/customXml" ds:itemID="{526ECCEE-920F-490D-909C-B19865187D78}">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9ba43ad3-be1d-4079-b719-8f531dd6f9e6"/>
    <ds:schemaRef ds:uri="http://schemas.microsoft.com/office/2006/documentManagement/types"/>
    <ds:schemaRef ds:uri="d21c23e6-10ba-4082-9916-2ab83112e377"/>
    <ds:schemaRef ds:uri="http://www.w3.org/XML/1998/namespace"/>
    <ds:schemaRef ds:uri="http://purl.org/dc/terms/"/>
    <ds:schemaRef ds:uri="e8a0204c-2db7-4578-a6ec-d94542fc1303"/>
  </ds:schemaRefs>
</ds:datastoreItem>
</file>

<file path=docProps/app.xml><?xml version="1.0" encoding="utf-8"?>
<Properties xmlns="http://schemas.openxmlformats.org/officeDocument/2006/extended-properties" xmlns:vt="http://schemas.openxmlformats.org/officeDocument/2006/docPropsVTypes">
  <Template>Hyresgästföreningen</Template>
  <TotalTime>899</TotalTime>
  <Words>649</Words>
  <Application>Microsoft Office PowerPoint</Application>
  <PresentationFormat>Bildspel på skärmen (4:3)</PresentationFormat>
  <Paragraphs>56</Paragraphs>
  <Slides>10</Slides>
  <Notes>0</Notes>
  <HiddenSlides>0</HiddenSlides>
  <MMClips>0</MMClips>
  <ScaleCrop>false</ScaleCrop>
  <HeadingPairs>
    <vt:vector size="4" baseType="variant">
      <vt:variant>
        <vt:lpstr>Tema</vt:lpstr>
      </vt:variant>
      <vt:variant>
        <vt:i4>1</vt:i4>
      </vt:variant>
      <vt:variant>
        <vt:lpstr>Bildrubriker</vt:lpstr>
      </vt:variant>
      <vt:variant>
        <vt:i4>10</vt:i4>
      </vt:variant>
    </vt:vector>
  </HeadingPairs>
  <TitlesOfParts>
    <vt:vector size="11" baseType="lpstr">
      <vt:lpstr>Hyresgästföreningen</vt:lpstr>
      <vt:lpstr>Studiecirkel  Hållbar stadsutveckling, enligt Hyresgästföreningen – LITA </vt:lpstr>
      <vt:lpstr>Instruktion</vt:lpstr>
      <vt:lpstr>Hyresgästföreningens bild av hållbar stadsutveckling</vt:lpstr>
      <vt:lpstr>Värdeorden i ATTRAKTIV</vt:lpstr>
      <vt:lpstr>”Livet mellan husen”</vt:lpstr>
      <vt:lpstr>Tilltalande arkitektur</vt:lpstr>
      <vt:lpstr>Tilltalande omgivningar</vt:lpstr>
      <vt:lpstr>Uppgift</vt:lpstr>
      <vt:lpstr>Frågor att fundera på och diskutera</vt:lpstr>
      <vt:lpstr>Slut! Hoppas att studiecirkeln har varit givande och att du får med dig något bra hem.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Kenneth Berglund</dc:creator>
  <cp:lastModifiedBy>Kenneth Berglund</cp:lastModifiedBy>
  <cp:revision>2</cp:revision>
  <dcterms:created xsi:type="dcterms:W3CDTF">2020-01-20T13:40:36Z</dcterms:created>
  <dcterms:modified xsi:type="dcterms:W3CDTF">2020-12-15T14:43:41Z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0x0101007A60771C5753A247A9E629B69FD0F51E1000D6058FBB6C75914DB8900217146600F7</vt:lpwstr>
  </property>
  <property fmtid="{D5CDD505-2E9C-101B-9397-08002B2CF9AE}" pid="3" name="ACTKnowledgeAreas">
    <vt:lpwstr/>
  </property>
  <property fmtid="{D5CDD505-2E9C-101B-9397-08002B2CF9AE}" pid="4" name="TaxKeyword">
    <vt:lpwstr/>
  </property>
  <property fmtid="{D5CDD505-2E9C-101B-9397-08002B2CF9AE}" pid="5" name="ACTWorkspaceDocumentType">
    <vt:lpwstr/>
  </property>
  <property fmtid="{D5CDD505-2E9C-101B-9397-08002B2CF9AE}" pid="6" name="TaxKeywordTaxHTField">
    <vt:lpwstr/>
  </property>
  <property fmtid="{D5CDD505-2E9C-101B-9397-08002B2CF9AE}" pid="7" name="ACTLocations">
    <vt:lpwstr/>
  </property>
  <property fmtid="{D5CDD505-2E9C-101B-9397-08002B2CF9AE}" pid="8" name="ACTSectors">
    <vt:lpwstr/>
  </property>
  <property fmtid="{D5CDD505-2E9C-101B-9397-08002B2CF9AE}" pid="9" name="ACTFunctions">
    <vt:lpwstr/>
  </property>
</Properties>
</file>