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5"/>
  </p:sldMasterIdLst>
  <p:sldIdLst>
    <p:sldId id="256" r:id="rId6"/>
    <p:sldId id="258" r:id="rId7"/>
    <p:sldId id="260" r:id="rId8"/>
    <p:sldId id="257" r:id="rId9"/>
    <p:sldId id="259" r:id="rId10"/>
    <p:sldId id="261" r:id="rId11"/>
    <p:sldId id="262" r:id="rId12"/>
    <p:sldId id="263" r:id="rId13"/>
    <p:sldId id="266" r:id="rId14"/>
    <p:sldId id="265" r:id="rId15"/>
    <p:sldId id="264" r:id="rId16"/>
  </p:sldIdLst>
  <p:sldSz cx="9144000" cy="6858000" type="screen4x3"/>
  <p:notesSz cx="6858000" cy="9144000"/>
  <p:custDataLst>
    <p:tags r:id="rId17"/>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orient="horz" pos="899">
          <p15:clr>
            <a:srgbClr val="A4A3A4"/>
          </p15:clr>
        </p15:guide>
        <p15:guide id="3" orient="horz" pos="1014">
          <p15:clr>
            <a:srgbClr val="A4A3A4"/>
          </p15:clr>
        </p15:guide>
        <p15:guide id="4" orient="horz" pos="3838">
          <p15:clr>
            <a:srgbClr val="A4A3A4"/>
          </p15:clr>
        </p15:guide>
        <p15:guide id="5" pos="517">
          <p15:clr>
            <a:srgbClr val="A4A3A4"/>
          </p15:clr>
        </p15:guide>
        <p15:guide id="6" pos="5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CF8018-E638-48CA-B643-857F3B746D4B}" v="402" dt="2020-01-27T12:37:49.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p:cViewPr varScale="1">
        <p:scale>
          <a:sx n="114" d="100"/>
          <a:sy n="114" d="100"/>
        </p:scale>
        <p:origin x="840" y="102"/>
      </p:cViewPr>
      <p:guideLst>
        <p:guide orient="horz" pos="176"/>
        <p:guide orient="horz" pos="899"/>
        <p:guide orient="horz" pos="1014"/>
        <p:guide orient="horz" pos="3838"/>
        <p:guide pos="517"/>
        <p:guide pos="5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916832"/>
            <a:ext cx="7656512" cy="1470025"/>
          </a:xfrm>
        </p:spPr>
        <p:txBody>
          <a:bodyPr/>
          <a:lstStyle>
            <a:lvl1pPr algn="ctr">
              <a:defRPr/>
            </a:lvl1pPr>
          </a:lstStyle>
          <a:p>
            <a:r>
              <a:rPr lang="sv-SE"/>
              <a:t>Klicka här för att ändra mall för rubrikformat</a:t>
            </a:r>
            <a:endParaRPr lang="en-GB"/>
          </a:p>
        </p:txBody>
      </p:sp>
      <p:sp>
        <p:nvSpPr>
          <p:cNvPr id="3" name="Underrubrik 2"/>
          <p:cNvSpPr>
            <a:spLocks noGrp="1"/>
          </p:cNvSpPr>
          <p:nvPr>
            <p:ph type="subTitle" idx="1"/>
          </p:nvPr>
        </p:nvSpPr>
        <p:spPr>
          <a:xfrm>
            <a:off x="1371600" y="367260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dirty="0"/>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835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36540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2498973"/>
            <a:ext cx="8008937" cy="1362075"/>
          </a:xfrm>
        </p:spPr>
        <p:txBody>
          <a:bodyPr anchor="ctr">
            <a:normAutofit/>
          </a:bodyPr>
          <a:lstStyle>
            <a:lvl1pPr algn="ctr">
              <a:defRPr sz="3800" b="0" cap="none" baseline="0"/>
            </a:lvl1pPr>
          </a:lstStyle>
          <a:p>
            <a:r>
              <a:rPr lang="sv-SE"/>
              <a:t>Klicka här för att ändra mall för rubrikformat</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8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6" name="Platshållare för bild 5"/>
          <p:cNvSpPr>
            <a:spLocks noGrp="1"/>
          </p:cNvSpPr>
          <p:nvPr>
            <p:ph type="pic" sz="quarter" idx="13" hasCustomPrompt="1"/>
          </p:nvPr>
        </p:nvSpPr>
        <p:spPr>
          <a:xfrm>
            <a:off x="0" y="0"/>
            <a:ext cx="9144000" cy="6858000"/>
          </a:xfrm>
        </p:spPr>
        <p:txBody>
          <a:bodyPr/>
          <a:lstStyle>
            <a:lvl1pPr marL="0" indent="0">
              <a:buNone/>
              <a:defRPr/>
            </a:lvl1pPr>
          </a:lstStyle>
          <a:p>
            <a:r>
              <a:rPr lang="sv-SE" noProof="0"/>
              <a:t>Bild</a:t>
            </a:r>
          </a:p>
        </p:txBody>
      </p:sp>
    </p:spTree>
    <p:extLst>
      <p:ext uri="{BB962C8B-B14F-4D97-AF65-F5344CB8AC3E}">
        <p14:creationId xmlns:p14="http://schemas.microsoft.com/office/powerpoint/2010/main" val="8948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lvl4pPr marL="990600" indent="-228600">
              <a:defRPr/>
            </a:lvl4pPr>
            <a:lvl5pPr marL="1257300" indent="-2286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4186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sz="half" idx="1"/>
          </p:nvPr>
        </p:nvSpPr>
        <p:spPr>
          <a:xfrm>
            <a:off x="801688" y="1600200"/>
            <a:ext cx="3770312"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p:cNvSpPr>
            <a:spLocks noGrp="1"/>
          </p:cNvSpPr>
          <p:nvPr>
            <p:ph sz="half" idx="2"/>
          </p:nvPr>
        </p:nvSpPr>
        <p:spPr>
          <a:xfrm>
            <a:off x="4716016" y="1600200"/>
            <a:ext cx="3761234"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p:cNvSpPr>
            <a:spLocks noGrp="1"/>
          </p:cNvSpPr>
          <p:nvPr>
            <p:ph type="dt" sz="half" idx="10"/>
          </p:nvPr>
        </p:nvSpPr>
        <p:spPr/>
        <p:txBody>
          <a:bodyPr/>
          <a:lstStyle/>
          <a:p>
            <a:fld id="{8F896231-B84C-40A4-9401-5B75FD6495FF}" type="datetimeFigureOut">
              <a:rPr lang="en-GB" smtClean="0"/>
              <a:t>15/12/2020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7534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801688" y="1535113"/>
            <a:ext cx="3770312"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01688" y="2174875"/>
            <a:ext cx="3770312"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text 4"/>
          <p:cNvSpPr>
            <a:spLocks noGrp="1"/>
          </p:cNvSpPr>
          <p:nvPr>
            <p:ph type="body" sz="quarter" idx="3"/>
          </p:nvPr>
        </p:nvSpPr>
        <p:spPr>
          <a:xfrm>
            <a:off x="4716016" y="1535113"/>
            <a:ext cx="376123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716016" y="2174875"/>
            <a:ext cx="3761234"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7" name="Platshållare för datum 6"/>
          <p:cNvSpPr>
            <a:spLocks noGrp="1"/>
          </p:cNvSpPr>
          <p:nvPr>
            <p:ph type="dt" sz="half" idx="10"/>
          </p:nvPr>
        </p:nvSpPr>
        <p:spPr/>
        <p:txBody>
          <a:bodyPr/>
          <a:lstStyle/>
          <a:p>
            <a:fld id="{8F896231-B84C-40A4-9401-5B75FD6495FF}" type="datetimeFigureOut">
              <a:rPr lang="en-GB" smtClean="0"/>
              <a:t>15/12/2020</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4188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datum 2"/>
          <p:cNvSpPr>
            <a:spLocks noGrp="1"/>
          </p:cNvSpPr>
          <p:nvPr>
            <p:ph type="dt" sz="half" idx="10"/>
          </p:nvPr>
        </p:nvSpPr>
        <p:spPr/>
        <p:txBody>
          <a:bodyPr/>
          <a:lstStyle/>
          <a:p>
            <a:fld id="{8F896231-B84C-40A4-9401-5B75FD6495FF}" type="datetimeFigureOut">
              <a:rPr lang="en-GB" smtClean="0"/>
              <a:t>15/12/2020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370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896231-B84C-40A4-9401-5B75FD6495FF}" type="datetimeFigureOut">
              <a:rPr lang="en-GB" smtClean="0"/>
              <a:t>15/12/2020</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2687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2200"/>
            </a:lvl1pPr>
            <a:lvl2pPr>
              <a:defRPr sz="2200"/>
            </a:lvl2pPr>
            <a:lvl3pPr>
              <a:defRPr sz="2000"/>
            </a:lvl3pPr>
            <a:lvl4pPr marL="990600" indent="-228600">
              <a:defRPr sz="2000"/>
            </a:lvl4pPr>
            <a:lvl5pPr marL="1257300" indent="-228600">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15/12/2020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9896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15/12/2020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34968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88707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1688" y="274638"/>
            <a:ext cx="7675562" cy="1143000"/>
          </a:xfrm>
          <a:prstGeom prst="rect">
            <a:avLst/>
          </a:prstGeom>
        </p:spPr>
        <p:txBody>
          <a:bodyPr vert="horz" lIns="91440" tIns="45720" rIns="91440" bIns="45720" rtlCol="0" anchor="ctr">
            <a:norm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801688" y="1600200"/>
            <a:ext cx="7675562" cy="449262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1331640" y="6356350"/>
            <a:ext cx="1224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6231-B84C-40A4-9401-5B75FD6495FF}" type="datetimeFigureOut">
              <a:rPr lang="en-GB" smtClean="0"/>
              <a:pPr/>
              <a:t>15/12/2020</a:t>
            </a:fld>
            <a:endParaRPr lang="en-GB"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782216" y="6356350"/>
            <a:ext cx="477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AC0D-E694-417E-957A-FFFA0E0E73EA}" type="slidenum">
              <a:rPr lang="en-GB" smtClean="0"/>
              <a:pPr/>
              <a:t>‹#›</a:t>
            </a:fld>
            <a:endParaRPr lang="en-GB"/>
          </a:p>
        </p:txBody>
      </p:sp>
      <p:sp>
        <p:nvSpPr>
          <p:cNvPr id="7" name="Rectangle 7"/>
          <p:cNvSpPr>
            <a:spLocks noChangeArrowheads="1"/>
          </p:cNvSpPr>
          <p:nvPr/>
        </p:nvSpPr>
        <p:spPr bwMode="auto">
          <a:xfrm>
            <a:off x="0" y="0"/>
            <a:ext cx="244475" cy="6858000"/>
          </a:xfrm>
          <a:prstGeom prst="rect">
            <a:avLst/>
          </a:prstGeom>
          <a:solidFill>
            <a:srgbClr val="CC0033"/>
          </a:solidFill>
          <a:ln w="9525">
            <a:noFill/>
            <a:miter lim="800000"/>
            <a:headEnd/>
            <a:tailEnd/>
          </a:ln>
          <a:effectLst/>
        </p:spPr>
        <p:txBody>
          <a:bodyPr wrap="none" anchor="ctr"/>
          <a:lstStyle/>
          <a:p>
            <a:endParaRPr lang="sv-SE"/>
          </a:p>
        </p:txBody>
      </p:sp>
      <p:pic>
        <p:nvPicPr>
          <p:cNvPr id="8" name="Bildobjekt 7" descr="hyresgast.png"/>
          <p:cNvPicPr>
            <a:picLocks noChangeAspect="1"/>
          </p:cNvPicPr>
          <p:nvPr/>
        </p:nvPicPr>
        <p:blipFill>
          <a:blip r:embed="rId14" cstate="print"/>
          <a:stretch>
            <a:fillRect/>
          </a:stretch>
        </p:blipFill>
        <p:spPr>
          <a:xfrm>
            <a:off x="6174001" y="6314400"/>
            <a:ext cx="2288872" cy="324000"/>
          </a:xfrm>
          <a:prstGeom prst="rect">
            <a:avLst/>
          </a:prstGeom>
        </p:spPr>
      </p:pic>
    </p:spTree>
    <p:extLst>
      <p:ext uri="{BB962C8B-B14F-4D97-AF65-F5344CB8AC3E}">
        <p14:creationId xmlns:p14="http://schemas.microsoft.com/office/powerpoint/2010/main" val="41517741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675" r:id="rId11"/>
    <p:sldLayoutId id="2147483684" r:id="rId12"/>
  </p:sldLayoutIdLst>
  <p:txStyles>
    <p:titleStyle>
      <a:lvl1pPr algn="l" defTabSz="914400" rtl="0" eaLnBrk="1" latinLnBrk="0" hangingPunct="1">
        <a:spcBef>
          <a:spcPct val="0"/>
        </a:spcBef>
        <a:buNone/>
        <a:defRPr sz="3800" kern="1200">
          <a:solidFill>
            <a:schemeClr val="tx1"/>
          </a:solidFill>
          <a:latin typeface="+mj-lt"/>
          <a:ea typeface="+mj-ea"/>
          <a:cs typeface="+mj-cs"/>
        </a:defRPr>
      </a:lvl1pPr>
    </p:titleStyle>
    <p:bodyStyle>
      <a:lvl1pPr marL="266700" indent="-266700" algn="l" defTabSz="914400" rtl="0" eaLnBrk="1" latinLnBrk="0" hangingPunct="1">
        <a:spcBef>
          <a:spcPct val="20000"/>
        </a:spcBef>
        <a:buClr>
          <a:schemeClr val="accent6"/>
        </a:buClr>
        <a:buFont typeface="Wingdings" pitchFamily="2" charset="2"/>
        <a:buChar char="n"/>
        <a:defRPr sz="2200" kern="1200">
          <a:solidFill>
            <a:schemeClr val="tx1"/>
          </a:solidFill>
          <a:latin typeface="+mn-lt"/>
          <a:ea typeface="+mn-ea"/>
          <a:cs typeface="+mn-cs"/>
        </a:defRPr>
      </a:lvl1pPr>
      <a:lvl2pPr marL="542925" indent="-276225"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714375" indent="-1714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sv/siluett-dans-hoppning-m%C3%A4nniskor-3095150/"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sv.wikipedia.org/wiki/Stortorget,_Lund"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196753"/>
            <a:ext cx="7656512" cy="2475854"/>
          </a:xfrm>
        </p:spPr>
        <p:txBody>
          <a:bodyPr>
            <a:normAutofit fontScale="90000"/>
          </a:bodyPr>
          <a:lstStyle/>
          <a:p>
            <a:r>
              <a:rPr lang="sv-SE" sz="2800" b="1" dirty="0"/>
              <a:t>Studiecirkel</a:t>
            </a:r>
            <a:br>
              <a:rPr lang="sv-SE" sz="2800" b="1" dirty="0"/>
            </a:br>
            <a:br>
              <a:rPr lang="sv-SE" b="1" dirty="0"/>
            </a:br>
            <a:r>
              <a:rPr lang="sv-SE" b="1" dirty="0">
                <a:solidFill>
                  <a:srgbClr val="C00000"/>
                </a:solidFill>
              </a:rPr>
              <a:t>Hållbar stadsutveckling, enligt Hyresgästföreningen – LITA</a:t>
            </a:r>
            <a:br>
              <a:rPr lang="sv-SE" b="1" dirty="0"/>
            </a:br>
            <a:endParaRPr lang="sv-SE" dirty="0"/>
          </a:p>
        </p:txBody>
      </p:sp>
      <p:sp>
        <p:nvSpPr>
          <p:cNvPr id="3" name="Underrubrik 2"/>
          <p:cNvSpPr>
            <a:spLocks noGrp="1"/>
          </p:cNvSpPr>
          <p:nvPr>
            <p:ph type="subTitle" idx="1"/>
          </p:nvPr>
        </p:nvSpPr>
        <p:spPr/>
        <p:txBody>
          <a:bodyPr/>
          <a:lstStyle/>
          <a:p>
            <a:r>
              <a:rPr lang="sv-SE" sz="3200" b="1" dirty="0">
                <a:solidFill>
                  <a:schemeClr val="tx1"/>
                </a:solidFill>
              </a:rPr>
              <a:t>Träff #1</a:t>
            </a:r>
          </a:p>
          <a:p>
            <a:r>
              <a:rPr lang="sv-SE" sz="4000" b="1" dirty="0">
                <a:solidFill>
                  <a:schemeClr val="tx1"/>
                </a:solidFill>
              </a:rPr>
              <a:t>- Levande</a:t>
            </a:r>
          </a:p>
        </p:txBody>
      </p:sp>
      <p:pic>
        <p:nvPicPr>
          <p:cNvPr id="5" name="Bildobjekt 4">
            <a:extLst>
              <a:ext uri="{FF2B5EF4-FFF2-40B4-BE49-F238E27FC236}">
                <a16:creationId xmlns:a16="http://schemas.microsoft.com/office/drawing/2014/main" id="{91670EEB-D6F3-4674-B1B6-A250468D407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005208" y="620688"/>
            <a:ext cx="7133583" cy="550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18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F35556-4C64-46E8-AEED-FCB0721969AB}"/>
              </a:ext>
            </a:extLst>
          </p:cNvPr>
          <p:cNvSpPr>
            <a:spLocks noGrp="1"/>
          </p:cNvSpPr>
          <p:nvPr>
            <p:ph type="ctrTitle"/>
          </p:nvPr>
        </p:nvSpPr>
        <p:spPr>
          <a:xfrm>
            <a:off x="801688" y="1916832"/>
            <a:ext cx="7656512" cy="1470025"/>
          </a:xfrm>
          <a:prstGeom prst="rect">
            <a:avLst/>
          </a:prstGeom>
        </p:spPr>
        <p:txBody>
          <a:bodyPr anchor="ctr">
            <a:normAutofit/>
          </a:bodyPr>
          <a:lstStyle/>
          <a:p>
            <a:r>
              <a:rPr lang="sv-SE" dirty="0"/>
              <a:t>Frågor att fundera på och diskutera</a:t>
            </a:r>
          </a:p>
        </p:txBody>
      </p:sp>
      <p:sp>
        <p:nvSpPr>
          <p:cNvPr id="3" name="Platshållare för innehåll 2">
            <a:extLst>
              <a:ext uri="{FF2B5EF4-FFF2-40B4-BE49-F238E27FC236}">
                <a16:creationId xmlns:a16="http://schemas.microsoft.com/office/drawing/2014/main" id="{03033989-F249-4C13-9996-881B3A8CF05A}"/>
              </a:ext>
            </a:extLst>
          </p:cNvPr>
          <p:cNvSpPr>
            <a:spLocks noGrp="1"/>
          </p:cNvSpPr>
          <p:nvPr>
            <p:ph type="subTitle" idx="1"/>
          </p:nvPr>
        </p:nvSpPr>
        <p:spPr>
          <a:xfrm>
            <a:off x="1371600" y="3672607"/>
            <a:ext cx="6400800" cy="1752600"/>
          </a:xfrm>
          <a:prstGeom prst="rect">
            <a:avLst/>
          </a:prstGeom>
        </p:spPr>
        <p:txBody>
          <a:bodyPr>
            <a:normAutofit/>
          </a:bodyPr>
          <a:lstStyle/>
          <a:p>
            <a:pPr>
              <a:lnSpc>
                <a:spcPct val="90000"/>
              </a:lnSpc>
            </a:pPr>
            <a:r>
              <a:rPr lang="sv-SE" sz="1400" b="1"/>
              <a:t>Hur tycker du att en levande stadsdel eller bostadsområde ska se ut?</a:t>
            </a:r>
            <a:endParaRPr lang="sv-SE" sz="1400"/>
          </a:p>
          <a:p>
            <a:pPr marL="0" indent="0">
              <a:lnSpc>
                <a:spcPct val="90000"/>
              </a:lnSpc>
              <a:buNone/>
            </a:pPr>
            <a:endParaRPr lang="sv-SE" sz="1400"/>
          </a:p>
          <a:p>
            <a:pPr>
              <a:lnSpc>
                <a:spcPct val="90000"/>
              </a:lnSpc>
            </a:pPr>
            <a:r>
              <a:rPr lang="sv-SE" sz="1400" b="1"/>
              <a:t>Vad sätter du värde på för att du ska trivas i ditt boende och din närmiljö?</a:t>
            </a:r>
            <a:endParaRPr lang="sv-SE" sz="1400"/>
          </a:p>
          <a:p>
            <a:pPr marL="0" indent="0">
              <a:lnSpc>
                <a:spcPct val="90000"/>
              </a:lnSpc>
              <a:buNone/>
            </a:pPr>
            <a:endParaRPr lang="sv-SE" sz="1400"/>
          </a:p>
          <a:p>
            <a:pPr>
              <a:lnSpc>
                <a:spcPct val="90000"/>
              </a:lnSpc>
            </a:pPr>
            <a:r>
              <a:rPr lang="sv-SE" sz="1400" b="1"/>
              <a:t>Vad tycker du saknas i din närmiljö?</a:t>
            </a:r>
            <a:endParaRPr lang="sv-SE" sz="1400"/>
          </a:p>
          <a:p>
            <a:pPr marL="0" indent="0">
              <a:lnSpc>
                <a:spcPct val="90000"/>
              </a:lnSpc>
              <a:buNone/>
            </a:pPr>
            <a:endParaRPr lang="sv-SE" sz="1400"/>
          </a:p>
          <a:p>
            <a:pPr>
              <a:lnSpc>
                <a:spcPct val="90000"/>
              </a:lnSpc>
            </a:pPr>
            <a:r>
              <a:rPr lang="sv-SE" sz="1400" b="1"/>
              <a:t>Hur skulle du vilja vara med och påverka?</a:t>
            </a:r>
            <a:endParaRPr lang="sv-SE" sz="1400"/>
          </a:p>
          <a:p>
            <a:pPr marL="0" indent="0">
              <a:lnSpc>
                <a:spcPct val="90000"/>
              </a:lnSpc>
              <a:buNone/>
            </a:pPr>
            <a:endParaRPr lang="sv-SE" sz="1400"/>
          </a:p>
        </p:txBody>
      </p:sp>
    </p:spTree>
    <p:extLst>
      <p:ext uri="{BB962C8B-B14F-4D97-AF65-F5344CB8AC3E}">
        <p14:creationId xmlns:p14="http://schemas.microsoft.com/office/powerpoint/2010/main" val="4312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D95D585-B665-4F67-8894-4F7F93EA8345}"/>
              </a:ext>
            </a:extLst>
          </p:cNvPr>
          <p:cNvSpPr>
            <a:spLocks noGrp="1"/>
          </p:cNvSpPr>
          <p:nvPr>
            <p:ph type="title"/>
          </p:nvPr>
        </p:nvSpPr>
        <p:spPr>
          <a:xfrm>
            <a:off x="734219" y="1412776"/>
            <a:ext cx="7675562" cy="3168352"/>
          </a:xfrm>
        </p:spPr>
        <p:txBody>
          <a:bodyPr>
            <a:normAutofit/>
          </a:bodyPr>
          <a:lstStyle/>
          <a:p>
            <a:pPr algn="ctr"/>
            <a:r>
              <a:rPr lang="sv-SE" sz="4800" dirty="0"/>
              <a:t>Slut!</a:t>
            </a:r>
            <a:br>
              <a:rPr lang="sv-SE" dirty="0"/>
            </a:br>
            <a:r>
              <a:rPr lang="sv-SE" sz="2800" dirty="0"/>
              <a:t>Hoppas att studiecirkeln har varit givande och att du får med dig något bra hem. </a:t>
            </a:r>
          </a:p>
        </p:txBody>
      </p:sp>
      <p:pic>
        <p:nvPicPr>
          <p:cNvPr id="3" name="Bildobjekt 2" descr="En bild som visar gräs, utomhus, byggnad, grön&#10;&#10;Automatiskt genererad beskrivning">
            <a:extLst>
              <a:ext uri="{FF2B5EF4-FFF2-40B4-BE49-F238E27FC236}">
                <a16:creationId xmlns:a16="http://schemas.microsoft.com/office/drawing/2014/main" id="{AB3A2F23-B3CD-4E48-9621-B122C72C29C7}"/>
              </a:ext>
            </a:extLst>
          </p:cNvPr>
          <p:cNvPicPr>
            <a:picLocks noChangeAspect="1"/>
          </p:cNvPicPr>
          <p:nvPr/>
        </p:nvPicPr>
        <p:blipFill>
          <a:blip r:embed="rId2">
            <a:alphaModFix amt="59000"/>
            <a:extLst>
              <a:ext uri="{28A0092B-C50C-407E-A947-70E740481C1C}">
                <a14:useLocalDpi xmlns:a14="http://schemas.microsoft.com/office/drawing/2010/main" val="0"/>
              </a:ext>
            </a:extLst>
          </a:blip>
          <a:stretch>
            <a:fillRect/>
          </a:stretch>
        </p:blipFill>
        <p:spPr>
          <a:xfrm>
            <a:off x="611560" y="116632"/>
            <a:ext cx="8064896" cy="6048672"/>
          </a:xfrm>
          <a:prstGeom prst="rect">
            <a:avLst/>
          </a:prstGeom>
        </p:spPr>
      </p:pic>
    </p:spTree>
    <p:extLst>
      <p:ext uri="{BB962C8B-B14F-4D97-AF65-F5344CB8AC3E}">
        <p14:creationId xmlns:p14="http://schemas.microsoft.com/office/powerpoint/2010/main" val="55596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FC3F2-EE7E-4645-896D-1966091C92A2}"/>
              </a:ext>
            </a:extLst>
          </p:cNvPr>
          <p:cNvSpPr>
            <a:spLocks noGrp="1"/>
          </p:cNvSpPr>
          <p:nvPr>
            <p:ph type="title"/>
          </p:nvPr>
        </p:nvSpPr>
        <p:spPr>
          <a:xfrm>
            <a:off x="778581" y="274638"/>
            <a:ext cx="7698669" cy="1143000"/>
          </a:xfrm>
        </p:spPr>
        <p:txBody>
          <a:bodyPr>
            <a:normAutofit/>
          </a:bodyPr>
          <a:lstStyle/>
          <a:p>
            <a:r>
              <a:rPr lang="sv-SE" sz="3200" dirty="0"/>
              <a:t>Instruktion</a:t>
            </a:r>
          </a:p>
        </p:txBody>
      </p:sp>
      <p:sp>
        <p:nvSpPr>
          <p:cNvPr id="7" name="textruta 6">
            <a:extLst>
              <a:ext uri="{FF2B5EF4-FFF2-40B4-BE49-F238E27FC236}">
                <a16:creationId xmlns:a16="http://schemas.microsoft.com/office/drawing/2014/main" id="{FE78AB29-00CA-49A1-8275-1E0594F5C13B}"/>
              </a:ext>
            </a:extLst>
          </p:cNvPr>
          <p:cNvSpPr txBox="1"/>
          <p:nvPr/>
        </p:nvSpPr>
        <p:spPr>
          <a:xfrm>
            <a:off x="778581" y="1416197"/>
            <a:ext cx="7698669" cy="5047536"/>
          </a:xfrm>
          <a:prstGeom prst="rect">
            <a:avLst/>
          </a:prstGeom>
          <a:noFill/>
        </p:spPr>
        <p:txBody>
          <a:bodyPr wrap="square" rtlCol="0">
            <a:spAutoFit/>
          </a:bodyPr>
          <a:lstStyle/>
          <a:p>
            <a:r>
              <a:rPr lang="sv-SE" sz="1400" dirty="0"/>
              <a:t>LITA består som bekant av 4 ledord, varav det första är Levande. </a:t>
            </a:r>
          </a:p>
          <a:p>
            <a:endParaRPr lang="sv-SE" sz="1400" dirty="0"/>
          </a:p>
          <a:p>
            <a:r>
              <a:rPr lang="sv-SE" sz="1400" dirty="0"/>
              <a:t>LEVANDE har i sin tur 4 värdeord, kopplade till sig. Allt det ser ni på bilden på nästa sida. </a:t>
            </a:r>
          </a:p>
          <a:p>
            <a:endParaRPr lang="sv-SE" sz="1400" dirty="0"/>
          </a:p>
          <a:p>
            <a:r>
              <a:rPr lang="sv-SE" sz="1400" dirty="0"/>
              <a:t>Vad betyder värdeorden för dig?</a:t>
            </a:r>
          </a:p>
          <a:p>
            <a:r>
              <a:rPr lang="sv-SE" sz="1400" dirty="0"/>
              <a:t>vad tolkar du in i dem?</a:t>
            </a:r>
          </a:p>
          <a:p>
            <a:endParaRPr lang="sv-SE" sz="1400" dirty="0"/>
          </a:p>
          <a:p>
            <a:r>
              <a:rPr lang="sv-SE" sz="1400" i="1" u="sng" dirty="0"/>
              <a:t>Inga tankar är fel! </a:t>
            </a:r>
          </a:p>
          <a:p>
            <a:r>
              <a:rPr lang="sv-SE" sz="1400" i="1" u="sng" dirty="0"/>
              <a:t>Alla har rätt till sin tolkning av ordens betydelse och vad de innebär för dem.</a:t>
            </a:r>
            <a:r>
              <a:rPr lang="sv-SE" sz="1400" dirty="0"/>
              <a:t> </a:t>
            </a:r>
          </a:p>
          <a:p>
            <a:endParaRPr lang="sv-SE" sz="1400" dirty="0"/>
          </a:p>
          <a:p>
            <a:r>
              <a:rPr lang="sv-SE" sz="1400" dirty="0"/>
              <a:t>Studiecirkelns syfte är att utifrån några frågor, till vart och ett av värdeorden, diskutera hållbar stadsutveckling. Tänk på frågorna utifrån ditt bostadsområde, din närmiljö eller de situationer du brukar befinna dig i.  </a:t>
            </a:r>
          </a:p>
          <a:p>
            <a:r>
              <a:rPr lang="sv-SE" sz="1400" dirty="0"/>
              <a:t>Det viktiga är att ni pratar om frågorna utifrån er verklighet och de förutsättningar som finns just där. Ingen plats är den andra lika. Vad som fungerar på en plats, fungerar sannolikt inte på en annan. Det är det som gör det utmanande, spännande och roligt!</a:t>
            </a:r>
          </a:p>
          <a:p>
            <a:endParaRPr lang="sv-SE" sz="1400" dirty="0"/>
          </a:p>
          <a:p>
            <a:r>
              <a:rPr lang="sv-SE" sz="1400" dirty="0"/>
              <a:t>Använd värdeorden, tillsammans med de bilder som finns med i studiecirkel-materialet. Bilder säger som bekant mer än 1000 ord. </a:t>
            </a:r>
          </a:p>
          <a:p>
            <a:r>
              <a:rPr lang="sv-SE" sz="1400" dirty="0"/>
              <a:t>Observera att de utgör tips, förslag eller ”ögon-öppnare”. De ska/kan inte kopieras rakt av och placeras in i ditt område. </a:t>
            </a:r>
          </a:p>
          <a:p>
            <a:endParaRPr lang="sv-SE" sz="1400" dirty="0"/>
          </a:p>
          <a:p>
            <a:r>
              <a:rPr lang="sv-SE" sz="1400" b="1" i="1" dirty="0"/>
              <a:t>Lycka till!</a:t>
            </a:r>
          </a:p>
        </p:txBody>
      </p:sp>
    </p:spTree>
    <p:extLst>
      <p:ext uri="{BB962C8B-B14F-4D97-AF65-F5344CB8AC3E}">
        <p14:creationId xmlns:p14="http://schemas.microsoft.com/office/powerpoint/2010/main" val="151541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8B583B-ADA2-4577-8270-0587A78E1C4A}"/>
              </a:ext>
            </a:extLst>
          </p:cNvPr>
          <p:cNvSpPr>
            <a:spLocks noGrp="1"/>
          </p:cNvSpPr>
          <p:nvPr>
            <p:ph type="title"/>
          </p:nvPr>
        </p:nvSpPr>
        <p:spPr>
          <a:xfrm>
            <a:off x="755576" y="6262"/>
            <a:ext cx="7848872" cy="1478522"/>
          </a:xfrm>
        </p:spPr>
        <p:txBody>
          <a:bodyPr>
            <a:normAutofit/>
          </a:bodyPr>
          <a:lstStyle/>
          <a:p>
            <a:r>
              <a:rPr lang="sv-SE" sz="2800" dirty="0"/>
              <a:t>Hyresgästföreningens bild av hållbar stadsutveckling</a:t>
            </a:r>
          </a:p>
        </p:txBody>
      </p:sp>
      <p:pic>
        <p:nvPicPr>
          <p:cNvPr id="4" name="Bildobjekt 3">
            <a:extLst>
              <a:ext uri="{FF2B5EF4-FFF2-40B4-BE49-F238E27FC236}">
                <a16:creationId xmlns:a16="http://schemas.microsoft.com/office/drawing/2014/main" id="{59C5BF95-538E-410F-A5B1-4C8B66046D1C}"/>
              </a:ext>
            </a:extLst>
          </p:cNvPr>
          <p:cNvPicPr/>
          <p:nvPr/>
        </p:nvPicPr>
        <p:blipFill>
          <a:blip r:embed="rId2">
            <a:extLst>
              <a:ext uri="{28A0092B-C50C-407E-A947-70E740481C1C}">
                <a14:useLocalDpi xmlns:a14="http://schemas.microsoft.com/office/drawing/2010/main" val="0"/>
              </a:ext>
            </a:extLst>
          </a:blip>
          <a:stretch>
            <a:fillRect/>
          </a:stretch>
        </p:blipFill>
        <p:spPr>
          <a:xfrm>
            <a:off x="1115616" y="1628800"/>
            <a:ext cx="4242123" cy="4968552"/>
          </a:xfrm>
          <a:prstGeom prst="rect">
            <a:avLst/>
          </a:prstGeom>
        </p:spPr>
      </p:pic>
    </p:spTree>
    <p:extLst>
      <p:ext uri="{BB962C8B-B14F-4D97-AF65-F5344CB8AC3E}">
        <p14:creationId xmlns:p14="http://schemas.microsoft.com/office/powerpoint/2010/main" val="49321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Värdeorden i LEVANDE</a:t>
            </a:r>
          </a:p>
        </p:txBody>
      </p:sp>
      <p:sp>
        <p:nvSpPr>
          <p:cNvPr id="5" name="Platshållare för innehåll 4"/>
          <p:cNvSpPr>
            <a:spLocks noGrp="1"/>
          </p:cNvSpPr>
          <p:nvPr>
            <p:ph idx="1"/>
          </p:nvPr>
        </p:nvSpPr>
        <p:spPr/>
        <p:txBody>
          <a:bodyPr/>
          <a:lstStyle/>
          <a:p>
            <a:r>
              <a:rPr lang="sv-SE" b="1" dirty="0"/>
              <a:t>Bostäder</a:t>
            </a:r>
          </a:p>
          <a:p>
            <a:r>
              <a:rPr lang="sv-SE" b="1" dirty="0"/>
              <a:t>Verksamheter</a:t>
            </a:r>
          </a:p>
          <a:p>
            <a:r>
              <a:rPr lang="sv-SE" b="1" dirty="0"/>
              <a:t>Service</a:t>
            </a:r>
          </a:p>
          <a:p>
            <a:r>
              <a:rPr lang="sv-SE" b="1" dirty="0"/>
              <a:t>Mötesplatser</a:t>
            </a:r>
          </a:p>
          <a:p>
            <a:pPr marL="0" indent="0">
              <a:buNone/>
            </a:pPr>
            <a:endParaRPr lang="sv-SE" dirty="0"/>
          </a:p>
        </p:txBody>
      </p:sp>
      <p:pic>
        <p:nvPicPr>
          <p:cNvPr id="3" name="Bildobjekt 2">
            <a:extLst>
              <a:ext uri="{FF2B5EF4-FFF2-40B4-BE49-F238E27FC236}">
                <a16:creationId xmlns:a16="http://schemas.microsoft.com/office/drawing/2014/main" id="{CFBB62B1-BE19-4E6F-B181-EF4F1662CC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9992" y="1600200"/>
            <a:ext cx="3930182" cy="2579182"/>
          </a:xfrm>
          <a:prstGeom prst="rect">
            <a:avLst/>
          </a:prstGeom>
        </p:spPr>
      </p:pic>
      <p:pic>
        <p:nvPicPr>
          <p:cNvPr id="9" name="Bildobjekt 8">
            <a:extLst>
              <a:ext uri="{FF2B5EF4-FFF2-40B4-BE49-F238E27FC236}">
                <a16:creationId xmlns:a16="http://schemas.microsoft.com/office/drawing/2014/main" id="{1590D3A6-95C5-4044-83B1-A0950ACE8A87}"/>
              </a:ext>
            </a:extLst>
          </p:cNvPr>
          <p:cNvPicPr>
            <a:picLocks noChangeAspect="1"/>
          </p:cNvPicPr>
          <p:nvPr/>
        </p:nvPicPr>
        <p:blipFill>
          <a:blip r:embed="rId4">
            <a:alphaModFix amt="62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50507" y="3645024"/>
            <a:ext cx="4079667" cy="2447800"/>
          </a:xfrm>
          <a:prstGeom prst="rect">
            <a:avLst/>
          </a:prstGeom>
        </p:spPr>
      </p:pic>
      <p:sp>
        <p:nvSpPr>
          <p:cNvPr id="6" name="textruta 5">
            <a:extLst>
              <a:ext uri="{FF2B5EF4-FFF2-40B4-BE49-F238E27FC236}">
                <a16:creationId xmlns:a16="http://schemas.microsoft.com/office/drawing/2014/main" id="{E3CA56E3-82C6-437B-883C-B1FF037B0499}"/>
              </a:ext>
            </a:extLst>
          </p:cNvPr>
          <p:cNvSpPr txBox="1"/>
          <p:nvPr/>
        </p:nvSpPr>
        <p:spPr>
          <a:xfrm>
            <a:off x="899592" y="5446493"/>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12597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C2A93A-E6DF-45EC-847F-9320B1C53D26}"/>
              </a:ext>
            </a:extLst>
          </p:cNvPr>
          <p:cNvSpPr>
            <a:spLocks noGrp="1"/>
          </p:cNvSpPr>
          <p:nvPr>
            <p:ph type="title"/>
          </p:nvPr>
        </p:nvSpPr>
        <p:spPr>
          <a:xfrm>
            <a:off x="801688" y="274638"/>
            <a:ext cx="7675562" cy="582266"/>
          </a:xfrm>
        </p:spPr>
        <p:txBody>
          <a:bodyPr>
            <a:normAutofit/>
          </a:bodyPr>
          <a:lstStyle/>
          <a:p>
            <a:r>
              <a:rPr lang="sv-SE" sz="2800" dirty="0"/>
              <a:t>Bostäder</a:t>
            </a:r>
          </a:p>
        </p:txBody>
      </p:sp>
      <p:pic>
        <p:nvPicPr>
          <p:cNvPr id="5" name="Bildobjekt 4">
            <a:extLst>
              <a:ext uri="{FF2B5EF4-FFF2-40B4-BE49-F238E27FC236}">
                <a16:creationId xmlns:a16="http://schemas.microsoft.com/office/drawing/2014/main" id="{EA65E76D-98AC-4CBD-9D2C-3D3495E5CA6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61" y="2912418"/>
            <a:ext cx="3168352" cy="2420888"/>
          </a:xfrm>
          <a:prstGeom prst="rect">
            <a:avLst/>
          </a:prstGeom>
          <a:noFill/>
          <a:ln>
            <a:noFill/>
          </a:ln>
        </p:spPr>
      </p:pic>
      <p:sp>
        <p:nvSpPr>
          <p:cNvPr id="7" name="textruta 6">
            <a:extLst>
              <a:ext uri="{FF2B5EF4-FFF2-40B4-BE49-F238E27FC236}">
                <a16:creationId xmlns:a16="http://schemas.microsoft.com/office/drawing/2014/main" id="{6470D04A-AE89-478D-A52C-3ABEAEA0952E}"/>
              </a:ext>
            </a:extLst>
          </p:cNvPr>
          <p:cNvSpPr txBox="1"/>
          <p:nvPr/>
        </p:nvSpPr>
        <p:spPr>
          <a:xfrm>
            <a:off x="801688" y="886900"/>
            <a:ext cx="6938664" cy="1754326"/>
          </a:xfrm>
          <a:prstGeom prst="rect">
            <a:avLst/>
          </a:prstGeom>
          <a:noFill/>
        </p:spPr>
        <p:txBody>
          <a:bodyPr wrap="square" rtlCol="0">
            <a:spAutoFit/>
          </a:bodyPr>
          <a:lstStyle/>
          <a:p>
            <a:r>
              <a:rPr lang="sv-SE" sz="1600" dirty="0"/>
              <a:t>Bostäder behövs. De är en förutsättning för att skapa liv, på eller runt en plats. Bostadsområden ska helst ha olika upplåtelseformer. Byggnaderna ska gärna även variera i storlek och höjd. Blandning är det Hyresgästföreningen eftersträvar, i flera avseenden. Varför inte hyresrätt i radhus?</a:t>
            </a:r>
          </a:p>
          <a:p>
            <a:endParaRPr lang="sv-SE" sz="1400" dirty="0"/>
          </a:p>
          <a:p>
            <a:endParaRPr lang="sv-SE" sz="1400" dirty="0"/>
          </a:p>
        </p:txBody>
      </p:sp>
      <p:pic>
        <p:nvPicPr>
          <p:cNvPr id="9" name="Bildobjekt 8">
            <a:extLst>
              <a:ext uri="{FF2B5EF4-FFF2-40B4-BE49-F238E27FC236}">
                <a16:creationId xmlns:a16="http://schemas.microsoft.com/office/drawing/2014/main" id="{70D2F4E7-370E-482E-8AFD-B7E518A12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57723" y="3212154"/>
            <a:ext cx="2428553" cy="1821415"/>
          </a:xfrm>
          <a:prstGeom prst="rect">
            <a:avLst/>
          </a:prstGeom>
        </p:spPr>
      </p:pic>
      <p:pic>
        <p:nvPicPr>
          <p:cNvPr id="3" name="Bildobjekt 2" descr="En bild som visar gräs, utomhus, bil, väg&#10;&#10;Automatiskt genererad beskrivning">
            <a:extLst>
              <a:ext uri="{FF2B5EF4-FFF2-40B4-BE49-F238E27FC236}">
                <a16:creationId xmlns:a16="http://schemas.microsoft.com/office/drawing/2014/main" id="{F7E82EE2-6BC6-4503-B90C-8D6FB83BE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286" y="2912418"/>
            <a:ext cx="3227851" cy="2420888"/>
          </a:xfrm>
          <a:prstGeom prst="rect">
            <a:avLst/>
          </a:prstGeom>
        </p:spPr>
      </p:pic>
    </p:spTree>
    <p:extLst>
      <p:ext uri="{BB962C8B-B14F-4D97-AF65-F5344CB8AC3E}">
        <p14:creationId xmlns:p14="http://schemas.microsoft.com/office/powerpoint/2010/main" val="19310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3B814D-056D-4D97-A002-BEC207FB1825}"/>
              </a:ext>
            </a:extLst>
          </p:cNvPr>
          <p:cNvSpPr>
            <a:spLocks noGrp="1"/>
          </p:cNvSpPr>
          <p:nvPr>
            <p:ph type="title"/>
          </p:nvPr>
        </p:nvSpPr>
        <p:spPr>
          <a:xfrm>
            <a:off x="801688" y="274638"/>
            <a:ext cx="7675562" cy="562074"/>
          </a:xfrm>
        </p:spPr>
        <p:txBody>
          <a:bodyPr>
            <a:normAutofit/>
          </a:bodyPr>
          <a:lstStyle/>
          <a:p>
            <a:r>
              <a:rPr lang="sv-SE" sz="2800" dirty="0"/>
              <a:t>Verksamheter</a:t>
            </a:r>
          </a:p>
        </p:txBody>
      </p:sp>
      <p:pic>
        <p:nvPicPr>
          <p:cNvPr id="7" name="Bildobjekt 6">
            <a:extLst>
              <a:ext uri="{FF2B5EF4-FFF2-40B4-BE49-F238E27FC236}">
                <a16:creationId xmlns:a16="http://schemas.microsoft.com/office/drawing/2014/main" id="{24CBF14C-6D82-4355-B5A7-652A01B9D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14641" y="3609020"/>
            <a:ext cx="2592288" cy="1944216"/>
          </a:xfrm>
          <a:prstGeom prst="rect">
            <a:avLst/>
          </a:prstGeom>
        </p:spPr>
      </p:pic>
      <p:pic>
        <p:nvPicPr>
          <p:cNvPr id="9" name="Bildobjekt 8">
            <a:extLst>
              <a:ext uri="{FF2B5EF4-FFF2-40B4-BE49-F238E27FC236}">
                <a16:creationId xmlns:a16="http://schemas.microsoft.com/office/drawing/2014/main" id="{D6035B87-2465-400F-B113-C2384F14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277" y="3284984"/>
            <a:ext cx="3456384" cy="2592288"/>
          </a:xfrm>
          <a:prstGeom prst="rect">
            <a:avLst/>
          </a:prstGeom>
        </p:spPr>
      </p:pic>
      <p:sp>
        <p:nvSpPr>
          <p:cNvPr id="12" name="textruta 11">
            <a:extLst>
              <a:ext uri="{FF2B5EF4-FFF2-40B4-BE49-F238E27FC236}">
                <a16:creationId xmlns:a16="http://schemas.microsoft.com/office/drawing/2014/main" id="{205F5E22-2278-42D3-BF36-9E33A387FC27}"/>
              </a:ext>
            </a:extLst>
          </p:cNvPr>
          <p:cNvSpPr txBox="1"/>
          <p:nvPr/>
        </p:nvSpPr>
        <p:spPr>
          <a:xfrm>
            <a:off x="827272" y="855564"/>
            <a:ext cx="7675562" cy="2215991"/>
          </a:xfrm>
          <a:prstGeom prst="rect">
            <a:avLst/>
          </a:prstGeom>
          <a:noFill/>
        </p:spPr>
        <p:txBody>
          <a:bodyPr wrap="square" rtlCol="0">
            <a:spAutoFit/>
          </a:bodyPr>
          <a:lstStyle/>
          <a:p>
            <a:r>
              <a:rPr lang="sv-SE" sz="1600" dirty="0"/>
              <a:t>Verksamhet är det som näringsidkare utför. Det kan vara hotell- och kaféverksamhet, kultur eller arbete som utförs på olika kontor och så vidare. </a:t>
            </a:r>
          </a:p>
          <a:p>
            <a:r>
              <a:rPr lang="sv-SE" sz="1600" dirty="0"/>
              <a:t>Verksamheter bidrar till att en stadsdel eller område fylls med liv. Det bästa är att ha en blandning av verksamheter, såväl dag- som kvällstid men även en bit in på natten. </a:t>
            </a:r>
          </a:p>
          <a:p>
            <a:r>
              <a:rPr lang="sv-SE" sz="1600" dirty="0"/>
              <a:t>Liv och rörelse under en stor del av dygnet har ofta en positiv påverkan på folklivet.</a:t>
            </a:r>
          </a:p>
          <a:p>
            <a:endParaRPr lang="sv-SE" sz="1400" dirty="0"/>
          </a:p>
          <a:p>
            <a:endParaRPr lang="sv-SE" sz="1400" dirty="0"/>
          </a:p>
          <a:p>
            <a:endParaRPr lang="sv-SE" sz="1400" dirty="0"/>
          </a:p>
        </p:txBody>
      </p:sp>
      <p:pic>
        <p:nvPicPr>
          <p:cNvPr id="14" name="Bildobjekt 13">
            <a:extLst>
              <a:ext uri="{FF2B5EF4-FFF2-40B4-BE49-F238E27FC236}">
                <a16:creationId xmlns:a16="http://schemas.microsoft.com/office/drawing/2014/main" id="{A0E4DA6F-C0A4-4A9D-9B9A-B7285ED76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7652" y="3609020"/>
            <a:ext cx="2592288" cy="1944216"/>
          </a:xfrm>
          <a:prstGeom prst="rect">
            <a:avLst/>
          </a:prstGeom>
        </p:spPr>
      </p:pic>
    </p:spTree>
    <p:extLst>
      <p:ext uri="{BB962C8B-B14F-4D97-AF65-F5344CB8AC3E}">
        <p14:creationId xmlns:p14="http://schemas.microsoft.com/office/powerpoint/2010/main" val="34160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A12CDDB-126D-40B7-B7EF-49A866A1A5F1}"/>
              </a:ext>
            </a:extLst>
          </p:cNvPr>
          <p:cNvSpPr>
            <a:spLocks noGrp="1"/>
          </p:cNvSpPr>
          <p:nvPr>
            <p:ph type="title"/>
          </p:nvPr>
        </p:nvSpPr>
        <p:spPr>
          <a:xfrm>
            <a:off x="801688" y="274638"/>
            <a:ext cx="7675562" cy="609399"/>
          </a:xfrm>
        </p:spPr>
        <p:txBody>
          <a:bodyPr>
            <a:normAutofit/>
          </a:bodyPr>
          <a:lstStyle/>
          <a:p>
            <a:r>
              <a:rPr lang="sv-SE" sz="2800" dirty="0"/>
              <a:t>Service</a:t>
            </a:r>
          </a:p>
        </p:txBody>
      </p:sp>
      <p:pic>
        <p:nvPicPr>
          <p:cNvPr id="5" name="Bildobjekt 4">
            <a:extLst>
              <a:ext uri="{FF2B5EF4-FFF2-40B4-BE49-F238E27FC236}">
                <a16:creationId xmlns:a16="http://schemas.microsoft.com/office/drawing/2014/main" id="{E5A314A0-9943-4871-A44E-11E62FD45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05347" y="3558100"/>
            <a:ext cx="2760986" cy="2070740"/>
          </a:xfrm>
          <a:prstGeom prst="rect">
            <a:avLst/>
          </a:prstGeom>
        </p:spPr>
      </p:pic>
      <p:sp>
        <p:nvSpPr>
          <p:cNvPr id="8" name="textruta 7">
            <a:extLst>
              <a:ext uri="{FF2B5EF4-FFF2-40B4-BE49-F238E27FC236}">
                <a16:creationId xmlns:a16="http://schemas.microsoft.com/office/drawing/2014/main" id="{336B4D36-4333-4F97-8848-0E877EA1894B}"/>
              </a:ext>
            </a:extLst>
          </p:cNvPr>
          <p:cNvSpPr txBox="1"/>
          <p:nvPr/>
        </p:nvSpPr>
        <p:spPr>
          <a:xfrm>
            <a:off x="801688" y="864265"/>
            <a:ext cx="7831380" cy="2000548"/>
          </a:xfrm>
          <a:prstGeom prst="rect">
            <a:avLst/>
          </a:prstGeom>
          <a:noFill/>
        </p:spPr>
        <p:txBody>
          <a:bodyPr wrap="square" rtlCol="0">
            <a:spAutoFit/>
          </a:bodyPr>
          <a:lstStyle/>
          <a:p>
            <a:r>
              <a:rPr lang="sv-SE" sz="1600" dirty="0"/>
              <a:t>Det är viktigt att ha tillgång och närhet till service. Det kan röra sig om offentlig service, såsom skola och förskola eller vårdcentral och bibliotek. Det handlar också om privat sådan, såsom livsmedelsaffär, klädbutik, kaféer och restauranger.</a:t>
            </a:r>
          </a:p>
          <a:p>
            <a:r>
              <a:rPr lang="sv-SE" sz="1600" dirty="0"/>
              <a:t>Antingen finns det service i området eller så finns det i närheten. Eftersträvansvärt är att den viktigaste servicen finns inom promenadavstånd från hemmet, eller i varje fall att det går att ta sig till den, med kollektivtrafik eller cykel.  </a:t>
            </a:r>
          </a:p>
          <a:p>
            <a:endParaRPr lang="sv-SE" sz="1400" dirty="0"/>
          </a:p>
          <a:p>
            <a:endParaRPr lang="sv-SE" sz="1400" dirty="0"/>
          </a:p>
        </p:txBody>
      </p:sp>
      <p:pic>
        <p:nvPicPr>
          <p:cNvPr id="10" name="Bildobjekt 9">
            <a:extLst>
              <a:ext uri="{FF2B5EF4-FFF2-40B4-BE49-F238E27FC236}">
                <a16:creationId xmlns:a16="http://schemas.microsoft.com/office/drawing/2014/main" id="{C4883738-7966-42D0-A295-CDA977EDC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150" y="3212976"/>
            <a:ext cx="2070740" cy="2760987"/>
          </a:xfrm>
          <a:prstGeom prst="rect">
            <a:avLst/>
          </a:prstGeom>
        </p:spPr>
      </p:pic>
      <p:pic>
        <p:nvPicPr>
          <p:cNvPr id="12" name="Bildobjekt 11">
            <a:extLst>
              <a:ext uri="{FF2B5EF4-FFF2-40B4-BE49-F238E27FC236}">
                <a16:creationId xmlns:a16="http://schemas.microsoft.com/office/drawing/2014/main" id="{6FAE0842-8DD7-4E20-B659-C8856624D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4706" y="3565235"/>
            <a:ext cx="2760987" cy="2070740"/>
          </a:xfrm>
          <a:prstGeom prst="rect">
            <a:avLst/>
          </a:prstGeom>
        </p:spPr>
      </p:pic>
    </p:spTree>
    <p:extLst>
      <p:ext uri="{BB962C8B-B14F-4D97-AF65-F5344CB8AC3E}">
        <p14:creationId xmlns:p14="http://schemas.microsoft.com/office/powerpoint/2010/main" val="40052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3103FB9A-5429-4876-BDAC-1FACD414CFCF}"/>
              </a:ext>
            </a:extLst>
          </p:cNvPr>
          <p:cNvSpPr>
            <a:spLocks noGrp="1"/>
          </p:cNvSpPr>
          <p:nvPr>
            <p:ph type="title"/>
          </p:nvPr>
        </p:nvSpPr>
        <p:spPr>
          <a:xfrm>
            <a:off x="611560" y="274638"/>
            <a:ext cx="7865690" cy="490066"/>
          </a:xfrm>
        </p:spPr>
        <p:txBody>
          <a:bodyPr>
            <a:normAutofit fontScale="90000"/>
          </a:bodyPr>
          <a:lstStyle/>
          <a:p>
            <a:r>
              <a:rPr lang="sv-SE" sz="2800" dirty="0"/>
              <a:t>Mötesplatser</a:t>
            </a:r>
          </a:p>
        </p:txBody>
      </p:sp>
      <p:pic>
        <p:nvPicPr>
          <p:cNvPr id="14" name="Platshållare för innehåll 13">
            <a:extLst>
              <a:ext uri="{FF2B5EF4-FFF2-40B4-BE49-F238E27FC236}">
                <a16:creationId xmlns:a16="http://schemas.microsoft.com/office/drawing/2014/main" id="{43445FC4-08AD-4A69-BD8F-BBA8AD30B7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3902" y="3430010"/>
            <a:ext cx="3681316" cy="2760988"/>
          </a:xfrm>
        </p:spPr>
      </p:pic>
      <p:pic>
        <p:nvPicPr>
          <p:cNvPr id="9" name="Bildobjekt 8">
            <a:extLst>
              <a:ext uri="{FF2B5EF4-FFF2-40B4-BE49-F238E27FC236}">
                <a16:creationId xmlns:a16="http://schemas.microsoft.com/office/drawing/2014/main" id="{3D347D62-8700-4AED-992E-566310E82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43100" y="3774124"/>
            <a:ext cx="2760987" cy="2070740"/>
          </a:xfrm>
          <a:prstGeom prst="rect">
            <a:avLst/>
          </a:prstGeom>
        </p:spPr>
      </p:pic>
      <p:pic>
        <p:nvPicPr>
          <p:cNvPr id="12" name="Bildobjekt 11">
            <a:extLst>
              <a:ext uri="{FF2B5EF4-FFF2-40B4-BE49-F238E27FC236}">
                <a16:creationId xmlns:a16="http://schemas.microsoft.com/office/drawing/2014/main" id="{E1DD9C54-C729-4034-B537-60368CB72CC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25032" y="3774123"/>
            <a:ext cx="2760988" cy="2070741"/>
          </a:xfrm>
          <a:prstGeom prst="rect">
            <a:avLst/>
          </a:prstGeom>
          <a:noFill/>
          <a:ln>
            <a:noFill/>
          </a:ln>
        </p:spPr>
      </p:pic>
      <p:sp>
        <p:nvSpPr>
          <p:cNvPr id="15" name="textruta 14">
            <a:extLst>
              <a:ext uri="{FF2B5EF4-FFF2-40B4-BE49-F238E27FC236}">
                <a16:creationId xmlns:a16="http://schemas.microsoft.com/office/drawing/2014/main" id="{7FD454F0-CF39-4CA8-B229-A2B9D5A32516}"/>
              </a:ext>
            </a:extLst>
          </p:cNvPr>
          <p:cNvSpPr txBox="1"/>
          <p:nvPr/>
        </p:nvSpPr>
        <p:spPr>
          <a:xfrm>
            <a:off x="611560" y="764704"/>
            <a:ext cx="8047404" cy="2000548"/>
          </a:xfrm>
          <a:prstGeom prst="rect">
            <a:avLst/>
          </a:prstGeom>
          <a:noFill/>
        </p:spPr>
        <p:txBody>
          <a:bodyPr wrap="square" rtlCol="0">
            <a:spAutoFit/>
          </a:bodyPr>
          <a:lstStyle/>
          <a:p>
            <a:r>
              <a:rPr lang="sv-SE" sz="1600" dirty="0"/>
              <a:t>En mötesplats kan vara så mycket. Det kan vara ett torg, en lekplats, en gräsyta i bostadsområdet eller en gemensamhetslokal, såsom en kvarterslokal eller tvättstuga. </a:t>
            </a:r>
          </a:p>
          <a:p>
            <a:r>
              <a:rPr lang="sv-SE" sz="1600" dirty="0"/>
              <a:t>Det som är gemensamt för mötesplatser är att de samlar människor, i alla fall om de är intressanta och attraktiva att vara på. Är de inte det så kommer vi inte att vilja vara där. Platser som lämnas tomma spär på känslan av otrygghet. Ju fler vi är på en plats, och tillbringar mycket tid där, desto större chans att vi upplever trygghet.</a:t>
            </a:r>
          </a:p>
          <a:p>
            <a:endParaRPr lang="sv-SE" sz="1400" dirty="0"/>
          </a:p>
          <a:p>
            <a:endParaRPr lang="sv-SE" sz="1400" dirty="0"/>
          </a:p>
        </p:txBody>
      </p:sp>
    </p:spTree>
    <p:extLst>
      <p:ext uri="{BB962C8B-B14F-4D97-AF65-F5344CB8AC3E}">
        <p14:creationId xmlns:p14="http://schemas.microsoft.com/office/powerpoint/2010/main" val="9557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4891BBC-4D8C-4FE6-A02D-24C9D4F135AC}"/>
              </a:ext>
            </a:extLst>
          </p:cNvPr>
          <p:cNvSpPr>
            <a:spLocks noGrp="1"/>
          </p:cNvSpPr>
          <p:nvPr>
            <p:ph type="title"/>
          </p:nvPr>
        </p:nvSpPr>
        <p:spPr>
          <a:xfrm>
            <a:off x="734219" y="313186"/>
            <a:ext cx="7675562" cy="1143000"/>
          </a:xfrm>
        </p:spPr>
        <p:txBody>
          <a:bodyPr>
            <a:normAutofit/>
          </a:bodyPr>
          <a:lstStyle/>
          <a:p>
            <a:pPr algn="ctr"/>
            <a:r>
              <a:rPr lang="sv-SE" dirty="0"/>
              <a:t>Uppgift</a:t>
            </a:r>
          </a:p>
        </p:txBody>
      </p:sp>
      <p:sp>
        <p:nvSpPr>
          <p:cNvPr id="5" name="Platshållare för innehåll 4">
            <a:extLst>
              <a:ext uri="{FF2B5EF4-FFF2-40B4-BE49-F238E27FC236}">
                <a16:creationId xmlns:a16="http://schemas.microsoft.com/office/drawing/2014/main" id="{E8E6C844-6B50-4274-8613-78F967D15369}"/>
              </a:ext>
            </a:extLst>
          </p:cNvPr>
          <p:cNvSpPr>
            <a:spLocks noGrp="1"/>
          </p:cNvSpPr>
          <p:nvPr>
            <p:ph idx="1"/>
          </p:nvPr>
        </p:nvSpPr>
        <p:spPr>
          <a:xfrm>
            <a:off x="801688" y="1600201"/>
            <a:ext cx="5138464" cy="2476871"/>
          </a:xfrm>
        </p:spPr>
        <p:txBody>
          <a:bodyPr>
            <a:normAutofit fontScale="85000" lnSpcReduction="10000"/>
          </a:bodyPr>
          <a:lstStyle/>
          <a:p>
            <a:r>
              <a:rPr lang="sv-SE" dirty="0"/>
              <a:t>Fundera först själv kring frågorna på nästa bild (t.ex. 5 minuter)</a:t>
            </a:r>
          </a:p>
          <a:p>
            <a:r>
              <a:rPr lang="sv-SE" dirty="0"/>
              <a:t>Skriv ner stödord eller korta meningar över det som du tycker är viktigt för dig</a:t>
            </a:r>
          </a:p>
          <a:p>
            <a:r>
              <a:rPr lang="sv-SE" dirty="0"/>
              <a:t>Samlas i grupp, ta upp det du har skrivit ner. </a:t>
            </a:r>
          </a:p>
          <a:p>
            <a:r>
              <a:rPr lang="sv-SE" dirty="0"/>
              <a:t>Diskutera det som kommer upp</a:t>
            </a:r>
          </a:p>
          <a:p>
            <a:r>
              <a:rPr lang="sv-SE" dirty="0"/>
              <a:t>Låt alla som vill komma till tals och ta plats.</a:t>
            </a:r>
          </a:p>
        </p:txBody>
      </p:sp>
      <p:sp>
        <p:nvSpPr>
          <p:cNvPr id="6" name="textruta 5">
            <a:extLst>
              <a:ext uri="{FF2B5EF4-FFF2-40B4-BE49-F238E27FC236}">
                <a16:creationId xmlns:a16="http://schemas.microsoft.com/office/drawing/2014/main" id="{5F0DC595-DA9B-4A78-ABD6-968C9333EAB1}"/>
              </a:ext>
            </a:extLst>
          </p:cNvPr>
          <p:cNvSpPr txBox="1"/>
          <p:nvPr/>
        </p:nvSpPr>
        <p:spPr>
          <a:xfrm>
            <a:off x="2407221" y="4509120"/>
            <a:ext cx="4464496" cy="646331"/>
          </a:xfrm>
          <a:prstGeom prst="rect">
            <a:avLst/>
          </a:prstGeom>
          <a:noFill/>
        </p:spPr>
        <p:txBody>
          <a:bodyPr wrap="square" rtlCol="0">
            <a:spAutoFit/>
          </a:bodyPr>
          <a:lstStyle/>
          <a:p>
            <a:pPr algn="ctr"/>
            <a:r>
              <a:rPr lang="sv-SE" sz="3600" dirty="0"/>
              <a:t>Lycka till!</a:t>
            </a:r>
          </a:p>
        </p:txBody>
      </p:sp>
      <p:sp>
        <p:nvSpPr>
          <p:cNvPr id="7" name="textruta 6">
            <a:extLst>
              <a:ext uri="{FF2B5EF4-FFF2-40B4-BE49-F238E27FC236}">
                <a16:creationId xmlns:a16="http://schemas.microsoft.com/office/drawing/2014/main" id="{BB2C0CB8-970C-40D2-A5DE-1FC6268A73F9}"/>
              </a:ext>
            </a:extLst>
          </p:cNvPr>
          <p:cNvSpPr txBox="1"/>
          <p:nvPr/>
        </p:nvSpPr>
        <p:spPr>
          <a:xfrm>
            <a:off x="734219" y="5898483"/>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22868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1F497D"/>
      </a:dk2>
      <a:lt2>
        <a:srgbClr val="EEECE1"/>
      </a:lt2>
      <a:accent1>
        <a:srgbClr val="FF9933"/>
      </a:accent1>
      <a:accent2>
        <a:srgbClr val="FFCC33"/>
      </a:accent2>
      <a:accent3>
        <a:srgbClr val="99CC33"/>
      </a:accent3>
      <a:accent4>
        <a:srgbClr val="6699CC"/>
      </a:accent4>
      <a:accent5>
        <a:srgbClr val="999999"/>
      </a:accent5>
      <a:accent6>
        <a:srgbClr val="CC0033"/>
      </a:accent6>
      <a:hlink>
        <a:srgbClr val="0000FF"/>
      </a:hlink>
      <a:folHlink>
        <a:srgbClr val="800080"/>
      </a:folHlink>
    </a:clrScheme>
    <a:fontScheme name="Hyresgäst_PPT_Exc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yresgästföreningen.potx" id="{14E726B2-A0D2-44DB-A5CD-BD395FB73D6C}" vid="{7711C54B-5108-4497-B865-7D349415F8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MS Document" ma:contentTypeID="0x0101007A60771C5753A247A9E629B69FD0F51E1000D6058FBB6C75914DB8900217146600F7" ma:contentTypeVersion="3" ma:contentTypeDescription="Used to store CMS documents in the CMS Library." ma:contentTypeScope="" ma:versionID="68eab576e7a3b7064be22b7b2c8d68a4">
  <xsd:schema xmlns:xsd="http://www.w3.org/2001/XMLSchema" xmlns:xs="http://www.w3.org/2001/XMLSchema" xmlns:p="http://schemas.microsoft.com/office/2006/metadata/properties" xmlns:ns2="e8a0204c-2db7-4578-a6ec-d94542fc1303" targetNamespace="http://schemas.microsoft.com/office/2006/metadata/properties" ma:root="true" ma:fieldsID="8dfc68b098485b98277d9ef778f2f66b" ns2:_="">
    <xsd:import namespace="e8a0204c-2db7-4578-a6ec-d94542fc1303"/>
    <xsd:element name="properties">
      <xsd:complexType>
        <xsd:sequence>
          <xsd:element name="documentManagement">
            <xsd:complexType>
              <xsd:all>
                <xsd:element ref="ns2:TaxCatchAll" minOccurs="0"/>
                <xsd:element ref="ns2:TaxCatchAllLabel" minOccurs="0"/>
                <xsd:element ref="ns2:h6e0c06a4697484194118a00118ec1fd" minOccurs="0"/>
                <xsd:element ref="ns2:i2f20c5a763047ab80b7a332d1c110de" minOccurs="0"/>
                <xsd:element ref="ns2:ha5956d0923d4475b900c611051b9b31" minOccurs="0"/>
                <xsd:element ref="ns2:o9dbd360734445ed94ef20f7f9e9d380" minOccurs="0"/>
                <xsd:element ref="ns2:ACTOwner" minOccurs="0"/>
                <xsd:element ref="ns2:ACTCMSLibrarySearchSettings" minOccurs="0"/>
                <xsd:element ref="ns2:ACTLibraryGroupName" minOccurs="0"/>
                <xsd:element ref="ns2:ACTLibraryFilterName" minOccurs="0"/>
                <xsd:element ref="ns2:ga07bd893ea142248bcf1c2a41a863f9" minOccurs="0"/>
                <xsd:element ref="ns2:ACTCMSDocument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0204c-2db7-4578-a6ec-d94542fc130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a2ed211-6ff1-4d89-b9ef-e7cdeb8c94e4}" ma:internalName="TaxCatchAll" ma:showField="CatchAllData" ma:web="87465530-561b-43de-b5b8-a39cc33b6e18">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a2ed211-6ff1-4d89-b9ef-e7cdeb8c94e4}" ma:internalName="TaxCatchAllLabel" ma:readOnly="true" ma:showField="CatchAllDataLabel" ma:web="87465530-561b-43de-b5b8-a39cc33b6e18">
      <xsd:complexType>
        <xsd:complexContent>
          <xsd:extension base="dms:MultiChoiceLookup">
            <xsd:sequence>
              <xsd:element name="Value" type="dms:Lookup" maxOccurs="unbounded" minOccurs="0" nillable="true"/>
            </xsd:sequence>
          </xsd:extension>
        </xsd:complexContent>
      </xsd:complexType>
    </xsd:element>
    <xsd:element name="h6e0c06a4697484194118a00118ec1fd" ma:index="10" nillable="true" ma:taxonomy="true" ma:internalName="h6e0c06a4697484194118a00118ec1fd" ma:taxonomyFieldName="ACTSectors" ma:displayName="Sectors" ma:fieldId="{16e0c06a-4697-4841-9411-8a00118ec1fd}" ma:taxonomyMulti="true" ma:sspId="b1e5add9-af6e-43c1-a9ac-ac42a4c4c3f7" ma:termSetId="b6c35846-b917-4dc9-993c-fa52da0d6049" ma:anchorId="e6073710-56f1-4070-a4ef-ec6118445ae1" ma:open="false" ma:isKeyword="false">
      <xsd:complexType>
        <xsd:sequence>
          <xsd:element ref="pc:Terms" minOccurs="0" maxOccurs="1"/>
        </xsd:sequence>
      </xsd:complexType>
    </xsd:element>
    <xsd:element name="i2f20c5a763047ab80b7a332d1c110de" ma:index="12" nillable="true" ma:taxonomy="true" ma:internalName="i2f20c5a763047ab80b7a332d1c110de" ma:taxonomyFieldName="ACTFunctions" ma:displayName="Functions" ma:fieldId="{22f20c5a-7630-47ab-80b7-a332d1c110de}" ma:taxonomyMulti="true" ma:sspId="b1e5add9-af6e-43c1-a9ac-ac42a4c4c3f7" ma:termSetId="5df8141a-67c1-400f-ad0a-ce2e018fc224" ma:anchorId="3a508ea6-fe5d-491f-bd64-5fc2fbb4a154" ma:open="false" ma:isKeyword="false">
      <xsd:complexType>
        <xsd:sequence>
          <xsd:element ref="pc:Terms" minOccurs="0" maxOccurs="1"/>
        </xsd:sequence>
      </xsd:complexType>
    </xsd:element>
    <xsd:element name="ha5956d0923d4475b900c611051b9b31" ma:index="14" nillable="true" ma:taxonomy="true" ma:internalName="ha5956d0923d4475b900c611051b9b31" ma:taxonomyFieldName="ACTLocations" ma:displayName="Locations" ma:fieldId="{1a5956d0-923d-4475-b900-c611051b9b31}" ma:taxonomyMulti="true" ma:sspId="b1e5add9-af6e-43c1-a9ac-ac42a4c4c3f7" ma:termSetId="5df8141a-67c1-400f-ad0a-ce2e018fc224" ma:anchorId="9a9a87e7-6764-46e2-99be-cf54adda6bff" ma:open="false" ma:isKeyword="false">
      <xsd:complexType>
        <xsd:sequence>
          <xsd:element ref="pc:Terms" minOccurs="0" maxOccurs="1"/>
        </xsd:sequence>
      </xsd:complexType>
    </xsd:element>
    <xsd:element name="o9dbd360734445ed94ef20f7f9e9d380" ma:index="16" nillable="true" ma:taxonomy="true" ma:internalName="o9dbd360734445ed94ef20f7f9e9d380" ma:taxonomyFieldName="ACTKnowledgeAreas" ma:displayName="Knowledge Areas" ma:fieldId="{89dbd360-7344-45ed-94ef-20f7f9e9d380}" ma:taxonomyMulti="true" ma:sspId="b1e5add9-af6e-43c1-a9ac-ac42a4c4c3f7" ma:termSetId="5df8141a-67c1-400f-ad0a-ce2e018fc224" ma:anchorId="45c65fe5-49b1-4382-96f1-d1ba0f5aba24" ma:open="false" ma:isKeyword="false">
      <xsd:complexType>
        <xsd:sequence>
          <xsd:element ref="pc:Terms" minOccurs="0" maxOccurs="1"/>
        </xsd:sequence>
      </xsd:complexType>
    </xsd:element>
    <xsd:element name="ACTOwner" ma:index="18" nillable="true" ma:displayName="Owner" ma:description="" ma:list="UserInfo" ma:SharePointGroup="0" ma:internalName="A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TCMSLibrarySearchSettings" ma:index="19" nillable="true" ma:displayName="Library Search Settings" ma:description="Search settings for editorial pipeline" ma:internalName="ACTCMSLibrarySearchSettings">
      <xsd:simpleType>
        <xsd:restriction base="dms:Note">
          <xsd:maxLength value="255"/>
        </xsd:restriction>
      </xsd:simpleType>
    </xsd:element>
    <xsd:element name="ACTLibraryGroupName" ma:index="20" nillable="true" ma:displayName="Library Group Name" ma:description="Name of the Group used for the CMS Pages library" ma:internalName="ACTLibraryGroupName">
      <xsd:simpleType>
        <xsd:restriction base="dms:Text">
          <xsd:maxLength value="255"/>
        </xsd:restriction>
      </xsd:simpleType>
    </xsd:element>
    <xsd:element name="ACTLibraryFilterName" ma:index="21" nillable="true" ma:displayName="Library Filter Name" ma:description="Name of the filter used for the CMS Pages library." ma:internalName="ACTLibraryFilterName">
      <xsd:simpleType>
        <xsd:restriction base="dms:Text">
          <xsd:maxLength value="255"/>
        </xsd:restriction>
      </xsd:simpleType>
    </xsd:element>
    <xsd:element name="ga07bd893ea142248bcf1c2a41a863f9" ma:index="22" nillable="true" ma:taxonomy="true" ma:internalName="ga07bd893ea142248bcf1c2a41a863f9" ma:taxonomyFieldName="ACTWorkspaceDocumentType" ma:displayName="Workspace Document Type" ma:fieldId="{0a07bd89-3ea1-4224-8bcf-1c2a41a863f9}" ma:sspId="b1e5add9-af6e-43c1-a9ac-ac42a4c4c3f7" ma:termSetId="e1af050d-955c-435e-bfd7-21f0d1373a70" ma:anchorId="93c40830-b156-4c36-a673-1db7dde9dac1" ma:open="false" ma:isKeyword="false">
      <xsd:complexType>
        <xsd:sequence>
          <xsd:element ref="pc:Terms" minOccurs="0" maxOccurs="1"/>
        </xsd:sequence>
      </xsd:complexType>
    </xsd:element>
    <xsd:element name="ACTCMSDocumentType" ma:index="24" nillable="true" ma:displayName="CMS Document Type" ma:description="Type of the document" ma:format="Dropdown" ma:internalName="ACTCMSDocumentType">
      <xsd:simpleType>
        <xsd:restriction base="dms:Choice">
          <xsd:enumeration value="Document Type 1"/>
          <xsd:enumeration value="Document Type 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b1e5add9-af6e-43c1-a9ac-ac42a4c4c3f7" ContentTypeId="0x0101007A60771C5753A247A9E629B69FD0F51E10"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e8a0204c-2db7-4578-a6ec-d94542fc1303"/>
    <ACTLibraryGroupName xmlns="e8a0204c-2db7-4578-a6ec-d94542fc1303" xsi:nil="true"/>
    <ACTOwner xmlns="e8a0204c-2db7-4578-a6ec-d94542fc1303">
      <UserInfo>
        <DisplayName/>
        <AccountId xsi:nil="true"/>
        <AccountType/>
      </UserInfo>
    </ACTOwner>
    <ACTCMSLibrarySearchSettings xmlns="e8a0204c-2db7-4578-a6ec-d94542fc1303" xsi:nil="true"/>
    <ACTLibraryFilterName xmlns="e8a0204c-2db7-4578-a6ec-d94542fc1303" xsi:nil="true"/>
    <i2f20c5a763047ab80b7a332d1c110de xmlns="e8a0204c-2db7-4578-a6ec-d94542fc1303">
      <Terms xmlns="http://schemas.microsoft.com/office/infopath/2007/PartnerControls"/>
    </i2f20c5a763047ab80b7a332d1c110de>
    <o9dbd360734445ed94ef20f7f9e9d380 xmlns="e8a0204c-2db7-4578-a6ec-d94542fc1303">
      <Terms xmlns="http://schemas.microsoft.com/office/infopath/2007/PartnerControls"/>
    </o9dbd360734445ed94ef20f7f9e9d380>
    <ha5956d0923d4475b900c611051b9b31 xmlns="e8a0204c-2db7-4578-a6ec-d94542fc1303">
      <Terms xmlns="http://schemas.microsoft.com/office/infopath/2007/PartnerControls"/>
    </ha5956d0923d4475b900c611051b9b31>
    <h6e0c06a4697484194118a00118ec1fd xmlns="e8a0204c-2db7-4578-a6ec-d94542fc1303">
      <Terms xmlns="http://schemas.microsoft.com/office/infopath/2007/PartnerControls"/>
    </h6e0c06a4697484194118a00118ec1fd>
    <ga07bd893ea142248bcf1c2a41a863f9 xmlns="e8a0204c-2db7-4578-a6ec-d94542fc1303">
      <Terms xmlns="http://schemas.microsoft.com/office/infopath/2007/PartnerControls"/>
    </ga07bd893ea142248bcf1c2a41a863f9>
    <ACTCMSDocumentType xmlns="e8a0204c-2db7-4578-a6ec-d94542fc1303" xsi:nil="true"/>
  </documentManagement>
</p:properties>
</file>

<file path=customXml/itemProps1.xml><?xml version="1.0" encoding="utf-8"?>
<ds:datastoreItem xmlns:ds="http://schemas.openxmlformats.org/officeDocument/2006/customXml" ds:itemID="{8DC25DBC-74AB-44B0-A0DC-96EF3C8CB400}"/>
</file>

<file path=customXml/itemProps2.xml><?xml version="1.0" encoding="utf-8"?>
<ds:datastoreItem xmlns:ds="http://schemas.openxmlformats.org/officeDocument/2006/customXml" ds:itemID="{45CF9ACF-22B9-457B-80A0-F713568861E2}">
  <ds:schemaRefs>
    <ds:schemaRef ds:uri="http://schemas.microsoft.com/sharepoint/v3/contenttype/forms"/>
  </ds:schemaRefs>
</ds:datastoreItem>
</file>

<file path=customXml/itemProps3.xml><?xml version="1.0" encoding="utf-8"?>
<ds:datastoreItem xmlns:ds="http://schemas.openxmlformats.org/officeDocument/2006/customXml" ds:itemID="{58E6DCF7-2F82-4ABF-AB41-2D9664CEABC2}">
  <ds:schemaRefs>
    <ds:schemaRef ds:uri="Microsoft.SharePoint.Taxonomy.ContentTypeSync"/>
  </ds:schemaRefs>
</ds:datastoreItem>
</file>

<file path=customXml/itemProps4.xml><?xml version="1.0" encoding="utf-8"?>
<ds:datastoreItem xmlns:ds="http://schemas.openxmlformats.org/officeDocument/2006/customXml" ds:itemID="{526ECCEE-920F-490D-909C-B19865187D78}">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9ba43ad3-be1d-4079-b719-8f531dd6f9e6"/>
    <ds:schemaRef ds:uri="d21c23e6-10ba-4082-9916-2ab83112e377"/>
    <ds:schemaRef ds:uri="http://www.w3.org/XML/1998/namespace"/>
    <ds:schemaRef ds:uri="e8a0204c-2db7-4578-a6ec-d94542fc1303"/>
  </ds:schemaRefs>
</ds:datastoreItem>
</file>

<file path=docProps/app.xml><?xml version="1.0" encoding="utf-8"?>
<Properties xmlns="http://schemas.openxmlformats.org/officeDocument/2006/extended-properties" xmlns:vt="http://schemas.openxmlformats.org/officeDocument/2006/docPropsVTypes">
  <Template>Hyresgästföreningen</Template>
  <TotalTime>874</TotalTime>
  <Words>680</Words>
  <Application>Microsoft Office PowerPoint</Application>
  <PresentationFormat>Bildspel på skärmen (4:3)</PresentationFormat>
  <Paragraphs>58</Paragraphs>
  <Slides>11</Slides>
  <Notes>0</Notes>
  <HiddenSlides>0</HiddenSlides>
  <MMClips>0</MMClips>
  <ScaleCrop>false</ScaleCrop>
  <HeadingPairs>
    <vt:vector size="4" baseType="variant">
      <vt:variant>
        <vt:lpstr>Tema</vt:lpstr>
      </vt:variant>
      <vt:variant>
        <vt:i4>1</vt:i4>
      </vt:variant>
      <vt:variant>
        <vt:lpstr>Bildrubriker</vt:lpstr>
      </vt:variant>
      <vt:variant>
        <vt:i4>11</vt:i4>
      </vt:variant>
    </vt:vector>
  </HeadingPairs>
  <TitlesOfParts>
    <vt:vector size="12" baseType="lpstr">
      <vt:lpstr>Hyresgästföreningen</vt:lpstr>
      <vt:lpstr>Studiecirkel  Hållbar stadsutveckling, enligt Hyresgästföreningen – LITA </vt:lpstr>
      <vt:lpstr>Instruktion</vt:lpstr>
      <vt:lpstr>Hyresgästföreningens bild av hållbar stadsutveckling</vt:lpstr>
      <vt:lpstr>Värdeorden i LEVANDE</vt:lpstr>
      <vt:lpstr>Bostäder</vt:lpstr>
      <vt:lpstr>Verksamheter</vt:lpstr>
      <vt:lpstr>Service</vt:lpstr>
      <vt:lpstr>Mötesplatser</vt:lpstr>
      <vt:lpstr>Uppgift</vt:lpstr>
      <vt:lpstr>Frågor att fundera på och diskutera</vt:lpstr>
      <vt:lpstr>Slut! Hoppas att studiecirkeln har varit givande och att du får med dig något bra hem.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Kenneth Berglund</dc:creator>
  <cp:lastModifiedBy>Kenneth Berglund</cp:lastModifiedBy>
  <cp:revision>2</cp:revision>
  <dcterms:created xsi:type="dcterms:W3CDTF">2020-01-20T13:40:36Z</dcterms:created>
  <dcterms:modified xsi:type="dcterms:W3CDTF">2020-12-15T14:41:03Z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0x0101007A60771C5753A247A9E629B69FD0F51E1000D6058FBB6C75914DB8900217146600F7</vt:lpwstr>
  </property>
  <property fmtid="{D5CDD505-2E9C-101B-9397-08002B2CF9AE}" pid="3" name="ACTKnowledgeAreas">
    <vt:lpwstr/>
  </property>
  <property fmtid="{D5CDD505-2E9C-101B-9397-08002B2CF9AE}" pid="4" name="TaxKeyword">
    <vt:lpwstr/>
  </property>
  <property fmtid="{D5CDD505-2E9C-101B-9397-08002B2CF9AE}" pid="5" name="ACTWorkspaceDocumentType">
    <vt:lpwstr/>
  </property>
  <property fmtid="{D5CDD505-2E9C-101B-9397-08002B2CF9AE}" pid="6" name="TaxKeywordTaxHTField">
    <vt:lpwstr/>
  </property>
  <property fmtid="{D5CDD505-2E9C-101B-9397-08002B2CF9AE}" pid="7" name="ACTLocations">
    <vt:lpwstr/>
  </property>
  <property fmtid="{D5CDD505-2E9C-101B-9397-08002B2CF9AE}" pid="8" name="ACTSectors">
    <vt:lpwstr/>
  </property>
  <property fmtid="{D5CDD505-2E9C-101B-9397-08002B2CF9AE}" pid="9" name="ACTFunctions">
    <vt:lpwstr/>
  </property>
</Properties>
</file>