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notesSlides/notesSlide2.xml" ContentType="application/vnd.openxmlformats-officedocument.presentationml.notesSlide+xml"/>
  <Override PartName="/ppt/media/image11.jpg" ContentType="image/jpeg"/>
  <Override PartName="/ppt/notesSlides/notesSlide3.xml" ContentType="application/vnd.openxmlformats-officedocument.presentationml.notesSlide+xml"/>
  <Override PartName="/ppt/media/image12.jpg" ContentType="image/jpeg"/>
  <Override PartName="/ppt/notesSlides/notesSlide4.xml" ContentType="application/vnd.openxmlformats-officedocument.presentationml.notesSlide+xml"/>
  <Override PartName="/ppt/media/image13.jpg" ContentType="image/jpeg"/>
  <Override PartName="/ppt/notesSlides/notesSlide5.xml" ContentType="application/vnd.openxmlformats-officedocument.presentationml.notesSlide+xml"/>
  <Override PartName="/ppt/media/image27.jpg" ContentType="image/jpeg"/>
  <Override PartName="/ppt/notesSlides/notesSlide6.xml" ContentType="application/vnd.openxmlformats-officedocument.presentationml.notesSlide+xml"/>
  <Override PartName="/ppt/media/image33.jpg" ContentType="image/jpeg"/>
  <Override PartName="/ppt/notesSlides/notesSlide7.xml" ContentType="application/vnd.openxmlformats-officedocument.presentationml.notesSlide+xml"/>
  <Override PartName="/ppt/media/image34.jpg" ContentType="image/jpeg"/>
  <Override PartName="/ppt/notesSlides/notesSlide8.xml" ContentType="application/vnd.openxmlformats-officedocument.presentationml.notesSlide+xml"/>
  <Override PartName="/ppt/media/image38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0.jpg" ContentType="image/jpeg"/>
  <Override PartName="/ppt/notesSlides/notesSlide11.xml" ContentType="application/vnd.openxmlformats-officedocument.presentationml.notesSlide+xml"/>
  <Override PartName="/ppt/media/image41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8" r:id="rId4"/>
    <p:sldId id="269" r:id="rId5"/>
    <p:sldId id="270" r:id="rId6"/>
    <p:sldId id="271" r:id="rId7"/>
    <p:sldId id="258" r:id="rId8"/>
    <p:sldId id="259" r:id="rId9"/>
    <p:sldId id="260" r:id="rId10"/>
    <p:sldId id="261" r:id="rId11"/>
    <p:sldId id="275" r:id="rId12"/>
    <p:sldId id="262" r:id="rId13"/>
    <p:sldId id="263" r:id="rId14"/>
    <p:sldId id="274" r:id="rId15"/>
    <p:sldId id="272" r:id="rId16"/>
    <p:sldId id="264" r:id="rId17"/>
    <p:sldId id="276" r:id="rId18"/>
    <p:sldId id="279" r:id="rId19"/>
    <p:sldId id="277" r:id="rId20"/>
    <p:sldId id="278" r:id="rId21"/>
    <p:sldId id="280" r:id="rId22"/>
    <p:sldId id="265" r:id="rId23"/>
    <p:sldId id="266" r:id="rId24"/>
    <p:sldId id="267" r:id="rId25"/>
    <p:sldId id="281" r:id="rId26"/>
  </p:sldIdLst>
  <p:sldSz cx="10693400" cy="7562850"/>
  <p:notesSz cx="10693400" cy="75628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7" y="2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1C67C-DC5F-4EF0-BFE0-983412CB5E8A}" type="datetimeFigureOut">
              <a:rPr lang="sv-SE" smtClean="0"/>
              <a:t>2023-03-05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48E76-A2DA-49D5-A5F8-E6F86C54E5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84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hALLONET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247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6 Juni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48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6 juni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007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Politiker utfrågning utanför Hyresgästföreningens </a:t>
            </a:r>
            <a:r>
              <a:rPr lang="sv-SE" dirty="0" err="1"/>
              <a:t>exp</a:t>
            </a:r>
            <a:r>
              <a:rPr lang="sv-SE" dirty="0"/>
              <a:t> , Från vänster Liberalerna  .Krisdemokraterna, Centerpartiet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9391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Tackar vi i styrelsen för det förtroendet vi haft under året 2022  Jan Hellberg Paula Wahlstedt Lizz Asplund Nils Branting Dennis Ideborg Ingemar Von </a:t>
            </a:r>
            <a:r>
              <a:rPr lang="sv-SE" dirty="0" err="1"/>
              <a:t>Valden</a:t>
            </a:r>
            <a:r>
              <a:rPr lang="sv-SE" dirty="0"/>
              <a:t>  Tom Wahlstedt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474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Hallonet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971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lingonet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79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Lingonet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78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Åkerbovägen</a:t>
            </a:r>
            <a:r>
              <a:rPr lang="sv-SE" dirty="0"/>
              <a:t> vi var inte så många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681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Se vilka solstrålar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37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Nygårds dagen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112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synas är viktigt här är vi på torg marknad Köping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1435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6 Juni i samarbete med unga örnar och trubadurer nationaldagen  EXP öppen med info och förtäring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48E76-A2DA-49D5-A5F8-E6F86C54E53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249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527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527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74099" y="4770177"/>
            <a:ext cx="1296035" cy="1576070"/>
          </a:xfrm>
          <a:custGeom>
            <a:avLst/>
            <a:gdLst/>
            <a:ahLst/>
            <a:cxnLst/>
            <a:rect l="l" t="t" r="r" b="b"/>
            <a:pathLst>
              <a:path w="1296035" h="1576070">
                <a:moveTo>
                  <a:pt x="1261380" y="756742"/>
                </a:moveTo>
                <a:lnTo>
                  <a:pt x="271906" y="756742"/>
                </a:lnTo>
                <a:lnTo>
                  <a:pt x="321868" y="761207"/>
                </a:lnTo>
                <a:lnTo>
                  <a:pt x="368096" y="774033"/>
                </a:lnTo>
                <a:lnTo>
                  <a:pt x="410017" y="794368"/>
                </a:lnTo>
                <a:lnTo>
                  <a:pt x="447059" y="821357"/>
                </a:lnTo>
                <a:lnTo>
                  <a:pt x="478650" y="854148"/>
                </a:lnTo>
                <a:lnTo>
                  <a:pt x="504217" y="891887"/>
                </a:lnTo>
                <a:lnTo>
                  <a:pt x="523188" y="933721"/>
                </a:lnTo>
                <a:lnTo>
                  <a:pt x="534990" y="978797"/>
                </a:lnTo>
                <a:lnTo>
                  <a:pt x="539051" y="1026261"/>
                </a:lnTo>
                <a:lnTo>
                  <a:pt x="539051" y="1575676"/>
                </a:lnTo>
                <a:lnTo>
                  <a:pt x="1295793" y="1575676"/>
                </a:lnTo>
                <a:lnTo>
                  <a:pt x="1295793" y="1026261"/>
                </a:lnTo>
                <a:lnTo>
                  <a:pt x="1294688" y="976605"/>
                </a:lnTo>
                <a:lnTo>
                  <a:pt x="1291392" y="927628"/>
                </a:lnTo>
                <a:lnTo>
                  <a:pt x="1285937" y="879374"/>
                </a:lnTo>
                <a:lnTo>
                  <a:pt x="1278355" y="831885"/>
                </a:lnTo>
                <a:lnTo>
                  <a:pt x="1268675" y="785208"/>
                </a:lnTo>
                <a:lnTo>
                  <a:pt x="1261380" y="756742"/>
                </a:lnTo>
                <a:close/>
              </a:path>
              <a:path w="1296035" h="1576070">
                <a:moveTo>
                  <a:pt x="271906" y="0"/>
                </a:moveTo>
                <a:lnTo>
                  <a:pt x="216555" y="1285"/>
                </a:lnTo>
                <a:lnTo>
                  <a:pt x="162530" y="5306"/>
                </a:lnTo>
                <a:lnTo>
                  <a:pt x="108992" y="12314"/>
                </a:lnTo>
                <a:lnTo>
                  <a:pt x="55095" y="22556"/>
                </a:lnTo>
                <a:lnTo>
                  <a:pt x="0" y="36283"/>
                </a:lnTo>
                <a:lnTo>
                  <a:pt x="0" y="1026261"/>
                </a:lnTo>
                <a:lnTo>
                  <a:pt x="4201" y="978797"/>
                </a:lnTo>
                <a:lnTo>
                  <a:pt x="16382" y="933721"/>
                </a:lnTo>
                <a:lnTo>
                  <a:pt x="35910" y="891887"/>
                </a:lnTo>
                <a:lnTo>
                  <a:pt x="62152" y="854148"/>
                </a:lnTo>
                <a:lnTo>
                  <a:pt x="94475" y="821357"/>
                </a:lnTo>
                <a:lnTo>
                  <a:pt x="132245" y="794368"/>
                </a:lnTo>
                <a:lnTo>
                  <a:pt x="174829" y="774033"/>
                </a:lnTo>
                <a:lnTo>
                  <a:pt x="221594" y="761207"/>
                </a:lnTo>
                <a:lnTo>
                  <a:pt x="271906" y="756742"/>
                </a:lnTo>
                <a:lnTo>
                  <a:pt x="1261380" y="756742"/>
                </a:lnTo>
                <a:lnTo>
                  <a:pt x="1256931" y="739384"/>
                </a:lnTo>
                <a:lnTo>
                  <a:pt x="1243152" y="694459"/>
                </a:lnTo>
                <a:lnTo>
                  <a:pt x="1227369" y="650475"/>
                </a:lnTo>
                <a:lnTo>
                  <a:pt x="1209615" y="607478"/>
                </a:lnTo>
                <a:lnTo>
                  <a:pt x="1189920" y="565511"/>
                </a:lnTo>
                <a:lnTo>
                  <a:pt x="1168315" y="524617"/>
                </a:lnTo>
                <a:lnTo>
                  <a:pt x="1144831" y="484841"/>
                </a:lnTo>
                <a:lnTo>
                  <a:pt x="1119500" y="446227"/>
                </a:lnTo>
                <a:lnTo>
                  <a:pt x="1092353" y="408819"/>
                </a:lnTo>
                <a:lnTo>
                  <a:pt x="1063422" y="372660"/>
                </a:lnTo>
                <a:lnTo>
                  <a:pt x="1032736" y="337794"/>
                </a:lnTo>
                <a:lnTo>
                  <a:pt x="1000327" y="304266"/>
                </a:lnTo>
                <a:lnTo>
                  <a:pt x="966227" y="272120"/>
                </a:lnTo>
                <a:lnTo>
                  <a:pt x="930467" y="241398"/>
                </a:lnTo>
                <a:lnTo>
                  <a:pt x="893077" y="212145"/>
                </a:lnTo>
                <a:lnTo>
                  <a:pt x="854090" y="184406"/>
                </a:lnTo>
                <a:lnTo>
                  <a:pt x="813535" y="158223"/>
                </a:lnTo>
                <a:lnTo>
                  <a:pt x="771445" y="133642"/>
                </a:lnTo>
                <a:lnTo>
                  <a:pt x="727851" y="110705"/>
                </a:lnTo>
                <a:lnTo>
                  <a:pt x="682783" y="89457"/>
                </a:lnTo>
                <a:lnTo>
                  <a:pt x="636273" y="69941"/>
                </a:lnTo>
                <a:lnTo>
                  <a:pt x="588352" y="52202"/>
                </a:lnTo>
                <a:lnTo>
                  <a:pt x="539051" y="36283"/>
                </a:lnTo>
                <a:lnTo>
                  <a:pt x="484449" y="22556"/>
                </a:lnTo>
                <a:lnTo>
                  <a:pt x="431732" y="12314"/>
                </a:lnTo>
                <a:lnTo>
                  <a:pt x="379601" y="5306"/>
                </a:lnTo>
                <a:lnTo>
                  <a:pt x="326758" y="1285"/>
                </a:lnTo>
                <a:lnTo>
                  <a:pt x="271906" y="0"/>
                </a:lnTo>
                <a:close/>
              </a:path>
            </a:pathLst>
          </a:custGeom>
          <a:solidFill>
            <a:srgbClr val="C94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317365" y="4086009"/>
            <a:ext cx="756920" cy="2259965"/>
          </a:xfrm>
          <a:custGeom>
            <a:avLst/>
            <a:gdLst/>
            <a:ahLst/>
            <a:cxnLst/>
            <a:rect l="l" t="t" r="r" b="b"/>
            <a:pathLst>
              <a:path w="756920" h="2259965">
                <a:moveTo>
                  <a:pt x="756742" y="0"/>
                </a:moveTo>
                <a:lnTo>
                  <a:pt x="0" y="0"/>
                </a:lnTo>
                <a:lnTo>
                  <a:pt x="0" y="2259850"/>
                </a:lnTo>
                <a:lnTo>
                  <a:pt x="756742" y="2259850"/>
                </a:lnTo>
                <a:lnTo>
                  <a:pt x="756742" y="0"/>
                </a:lnTo>
                <a:close/>
              </a:path>
            </a:pathLst>
          </a:custGeom>
          <a:solidFill>
            <a:srgbClr val="C52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613151" y="4086002"/>
            <a:ext cx="756920" cy="1710689"/>
          </a:xfrm>
          <a:custGeom>
            <a:avLst/>
            <a:gdLst/>
            <a:ahLst/>
            <a:cxnLst/>
            <a:rect l="l" t="t" r="r" b="b"/>
            <a:pathLst>
              <a:path w="756920" h="1710689">
                <a:moveTo>
                  <a:pt x="756742" y="0"/>
                </a:moveTo>
                <a:lnTo>
                  <a:pt x="0" y="0"/>
                </a:lnTo>
                <a:lnTo>
                  <a:pt x="0" y="720458"/>
                </a:lnTo>
                <a:lnTo>
                  <a:pt x="49300" y="736376"/>
                </a:lnTo>
                <a:lnTo>
                  <a:pt x="97221" y="754115"/>
                </a:lnTo>
                <a:lnTo>
                  <a:pt x="143731" y="773631"/>
                </a:lnTo>
                <a:lnTo>
                  <a:pt x="188799" y="794879"/>
                </a:lnTo>
                <a:lnTo>
                  <a:pt x="232394" y="817816"/>
                </a:lnTo>
                <a:lnTo>
                  <a:pt x="274484" y="842398"/>
                </a:lnTo>
                <a:lnTo>
                  <a:pt x="315038" y="868580"/>
                </a:lnTo>
                <a:lnTo>
                  <a:pt x="354026" y="896320"/>
                </a:lnTo>
                <a:lnTo>
                  <a:pt x="391415" y="925572"/>
                </a:lnTo>
                <a:lnTo>
                  <a:pt x="427176" y="956294"/>
                </a:lnTo>
                <a:lnTo>
                  <a:pt x="461276" y="988441"/>
                </a:lnTo>
                <a:lnTo>
                  <a:pt x="493684" y="1021969"/>
                </a:lnTo>
                <a:lnTo>
                  <a:pt x="524370" y="1056834"/>
                </a:lnTo>
                <a:lnTo>
                  <a:pt x="553302" y="1092993"/>
                </a:lnTo>
                <a:lnTo>
                  <a:pt x="580449" y="1130402"/>
                </a:lnTo>
                <a:lnTo>
                  <a:pt x="605780" y="1169016"/>
                </a:lnTo>
                <a:lnTo>
                  <a:pt x="629263" y="1208791"/>
                </a:lnTo>
                <a:lnTo>
                  <a:pt x="650868" y="1249685"/>
                </a:lnTo>
                <a:lnTo>
                  <a:pt x="670563" y="1291652"/>
                </a:lnTo>
                <a:lnTo>
                  <a:pt x="688318" y="1334650"/>
                </a:lnTo>
                <a:lnTo>
                  <a:pt x="704100" y="1378633"/>
                </a:lnTo>
                <a:lnTo>
                  <a:pt x="717879" y="1423558"/>
                </a:lnTo>
                <a:lnTo>
                  <a:pt x="729624" y="1469382"/>
                </a:lnTo>
                <a:lnTo>
                  <a:pt x="739303" y="1516060"/>
                </a:lnTo>
                <a:lnTo>
                  <a:pt x="746886" y="1563548"/>
                </a:lnTo>
                <a:lnTo>
                  <a:pt x="752341" y="1611803"/>
                </a:lnTo>
                <a:lnTo>
                  <a:pt x="755636" y="1660780"/>
                </a:lnTo>
                <a:lnTo>
                  <a:pt x="756742" y="1710436"/>
                </a:lnTo>
                <a:lnTo>
                  <a:pt x="756742" y="0"/>
                </a:lnTo>
                <a:close/>
              </a:path>
            </a:pathLst>
          </a:custGeom>
          <a:solidFill>
            <a:srgbClr val="D478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610898" y="6606247"/>
            <a:ext cx="3470200" cy="359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527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6129" y="996517"/>
            <a:ext cx="6161140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C527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Rapport</a:t>
            </a:r>
            <a:r>
              <a:rPr spc="-254" dirty="0"/>
              <a:t> </a:t>
            </a:r>
            <a:r>
              <a:rPr spc="30" dirty="0"/>
              <a:t>boinflytande</a:t>
            </a:r>
          </a:p>
          <a:p>
            <a:pPr algn="ctr">
              <a:lnSpc>
                <a:spcPct val="100000"/>
              </a:lnSpc>
            </a:pPr>
            <a:r>
              <a:rPr b="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125" dirty="0">
                <a:solidFill>
                  <a:srgbClr val="000000"/>
                </a:solidFill>
                <a:latin typeface="Arial"/>
                <a:cs typeface="Arial"/>
              </a:rPr>
              <a:t>2022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EBE42DA9-6BD8-0039-DEC1-9B0ED3662797}"/>
              </a:ext>
            </a:extLst>
          </p:cNvPr>
          <p:cNvSpPr/>
          <p:nvPr/>
        </p:nvSpPr>
        <p:spPr>
          <a:xfrm rot="20761932">
            <a:off x="8013700" y="2181225"/>
            <a:ext cx="1779524" cy="1058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7DE4F36-E910-0421-EB4C-96934F50F91E}"/>
              </a:ext>
            </a:extLst>
          </p:cNvPr>
          <p:cNvSpPr/>
          <p:nvPr/>
        </p:nvSpPr>
        <p:spPr>
          <a:xfrm rot="679333">
            <a:off x="774700" y="2867025"/>
            <a:ext cx="2202815" cy="991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7A76E00B-2B81-7BD4-5F4B-0CA1CEB34D22}"/>
              </a:ext>
            </a:extLst>
          </p:cNvPr>
          <p:cNvSpPr/>
          <p:nvPr/>
        </p:nvSpPr>
        <p:spPr>
          <a:xfrm rot="18857724">
            <a:off x="7556500" y="5052279"/>
            <a:ext cx="2957195" cy="16405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2620328-2BA9-53EA-E9DF-EF6C06A59896}"/>
              </a:ext>
            </a:extLst>
          </p:cNvPr>
          <p:cNvSpPr/>
          <p:nvPr/>
        </p:nvSpPr>
        <p:spPr>
          <a:xfrm rot="19886312">
            <a:off x="335676" y="4836498"/>
            <a:ext cx="3642995" cy="1640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DF50B6C-AE81-CDF9-A1E5-561053FBDD60}"/>
              </a:ext>
            </a:extLst>
          </p:cNvPr>
          <p:cNvSpPr/>
          <p:nvPr/>
        </p:nvSpPr>
        <p:spPr>
          <a:xfrm>
            <a:off x="4149247" y="1876425"/>
            <a:ext cx="2188054" cy="2133600"/>
          </a:xfrm>
          <a:prstGeom prst="rect">
            <a:avLst/>
          </a:prstGeom>
          <a:blipFill>
            <a:blip r:embed="rId6" cstate="print"/>
            <a:srcRect/>
            <a:stretch>
              <a:fillRect l="-109653" t="-208" b="1"/>
            </a:stretch>
          </a:blipFill>
        </p:spPr>
        <p:txBody>
          <a:bodyPr wrap="square" lIns="0" tIns="0" rIns="0" bIns="0" rtlCol="0"/>
          <a:lstStyle/>
          <a:p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106">
        <p14:reveal/>
      </p:transition>
    </mc:Choice>
    <mc:Fallback xmlns="">
      <p:transition spd="slow" advTm="6110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5175" y="899414"/>
          <a:ext cx="10262868" cy="179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Menja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5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Stora gatan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21-23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Prästgärdsgatan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15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"/>
                        <a:cs typeface="Times"/>
                      </a:endParaRPr>
                    </a:p>
                    <a:p>
                      <a:pPr marL="67945" marR="400685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Torsdag</a:t>
                      </a:r>
                      <a:r>
                        <a:rPr sz="11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20/10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17.30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11747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utanför  Hy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ä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fö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ge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ns expedition på  Trädgårdsgatan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14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Menja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5: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kom.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334765" y="3600272"/>
            <a:ext cx="3774440" cy="3566795"/>
          </a:xfrm>
          <a:custGeom>
            <a:avLst/>
            <a:gdLst/>
            <a:ahLst/>
            <a:cxnLst/>
            <a:rect l="l" t="t" r="r" b="b"/>
            <a:pathLst>
              <a:path w="3774440" h="3566795">
                <a:moveTo>
                  <a:pt x="0" y="3566795"/>
                </a:moveTo>
                <a:lnTo>
                  <a:pt x="3774059" y="3566795"/>
                </a:lnTo>
                <a:lnTo>
                  <a:pt x="3774059" y="0"/>
                </a:lnTo>
                <a:lnTo>
                  <a:pt x="0" y="0"/>
                </a:lnTo>
                <a:lnTo>
                  <a:pt x="0" y="356679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5091" y="3231514"/>
          <a:ext cx="10173968" cy="3935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712">
                <a:tc>
                  <a:txBody>
                    <a:bodyPr/>
                    <a:lstStyle/>
                    <a:p>
                      <a:pPr marL="69850">
                        <a:lnSpc>
                          <a:spcPts val="1345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Datum &amp;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Tid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Aktivitet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område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Foto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Sammanfattning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2840">
                <a:tc>
                  <a:txBody>
                    <a:bodyPr/>
                    <a:lstStyle/>
                    <a:p>
                      <a:pPr marL="6985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Ons.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maj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i="1" spc="-5" dirty="0">
                          <a:latin typeface="Calibri-BoldItalic"/>
                          <a:cs typeface="Calibri-BoldItalic"/>
                        </a:rPr>
                        <a:t>Program:</a:t>
                      </a:r>
                      <a:endParaRPr sz="1150">
                        <a:latin typeface="Calibri-BoldItalic"/>
                        <a:cs typeface="Calibri-BoldItal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Danslola: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 Prova på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18.00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Dansuppvisning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251460">
                        <a:lnSpc>
                          <a:spcPct val="101800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Korvgrillning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Ballonger till barnen  Tipspromenad  Visning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kvarterslokalen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info från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HGF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Gårdsfest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Fågelvägen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2-28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8580" marR="45021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Bredvid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okalen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345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En mycket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trevlig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gårdsfest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hel del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olika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92075">
                        <a:lnSpc>
                          <a:spcPct val="101800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aktiviteter.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Danslola barn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ungdomar hade  dansuppvisning,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HGF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bjöd på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grillad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korv, kaffe, dricka,  ballonger till barnen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så hade vi tipspromenad och  andra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små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tävlingar. Det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ca. 60 deltagare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med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under festen.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höll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till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gården utanför  kvarterslokalen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passade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då även på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berätta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om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samt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boinflytandesamarbetet.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132080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Förhoppningen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är att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vi ska få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gång verksamheten på  området under kommande</a:t>
                      </a:r>
                      <a:r>
                        <a:rPr sz="11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år.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399154" y="3599688"/>
            <a:ext cx="3642995" cy="1640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8520" y="5293626"/>
            <a:ext cx="3642995" cy="1640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4"/>
    </mc:Choice>
    <mc:Fallback xmlns="">
      <p:transition spd="slow" advTm="354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äs, byggnad, utomhus, stående&#10;&#10;Automatiskt genererad beskrivning">
            <a:extLst>
              <a:ext uri="{FF2B5EF4-FFF2-40B4-BE49-F238E27FC236}">
                <a16:creationId xmlns:a16="http://schemas.microsoft.com/office/drawing/2014/main" id="{8C71D77B-9F93-D318-56E9-B699FB40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365"/>
            <a:ext cx="10693400" cy="48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34765" y="907110"/>
            <a:ext cx="3774440" cy="6240145"/>
          </a:xfrm>
          <a:custGeom>
            <a:avLst/>
            <a:gdLst/>
            <a:ahLst/>
            <a:cxnLst/>
            <a:rect l="l" t="t" r="r" b="b"/>
            <a:pathLst>
              <a:path w="3774440" h="6240145">
                <a:moveTo>
                  <a:pt x="0" y="6240145"/>
                </a:moveTo>
                <a:lnTo>
                  <a:pt x="3774059" y="6240145"/>
                </a:lnTo>
                <a:lnTo>
                  <a:pt x="3774059" y="0"/>
                </a:lnTo>
                <a:lnTo>
                  <a:pt x="0" y="0"/>
                </a:lnTo>
                <a:lnTo>
                  <a:pt x="0" y="624014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5091" y="899414"/>
          <a:ext cx="10173968" cy="6247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47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 marR="281940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juni invigning</a:t>
                      </a:r>
                      <a:r>
                        <a:rPr sz="11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och  gårdsfest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i="1" spc="-5" dirty="0">
                          <a:latin typeface="Calibri-BoldItalic"/>
                          <a:cs typeface="Calibri-BoldItalic"/>
                        </a:rPr>
                        <a:t>Program:</a:t>
                      </a:r>
                      <a:endParaRPr sz="1150">
                        <a:latin typeface="Calibri-BoldItalic"/>
                        <a:cs typeface="Calibri-BoldItal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Välkomna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382905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17.15 Invigning</a:t>
                      </a:r>
                      <a:r>
                        <a:rPr sz="11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 lekplatsen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53149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17.30 Danslola 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upp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18.00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Fiskdamm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18.30</a:t>
                      </a:r>
                      <a:r>
                        <a:rPr sz="11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Tipspromenad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251460">
                        <a:lnSpc>
                          <a:spcPct val="101699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Korvgrillning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Ballonger till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barnen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782955">
                        <a:lnSpc>
                          <a:spcPts val="2810"/>
                        </a:lnSpc>
                        <a:spcBef>
                          <a:spcPts val="280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å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sfes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t 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Kolsva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"/>
                        <a:cs typeface="Times"/>
                      </a:endParaRPr>
                    </a:p>
                    <a:p>
                      <a:pPr marL="68580" marR="443865">
                        <a:lnSpc>
                          <a:spcPct val="1018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vid</a:t>
                      </a:r>
                      <a:r>
                        <a:rPr sz="11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nya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lekplatsen,  Björnstigen  Invigning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 lekplatsen +  Kolsvadagen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 marR="18986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Den första juni hade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gårdsfest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Kolsva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invigningen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nya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lekplatsen. Ca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150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vuxna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barn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tog sig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till den nya lekplatsen och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tog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 festen.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179705">
                        <a:lnSpc>
                          <a:spcPct val="101600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Peter och barnen klippte bandet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invigde  lekplatsen. Under festen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kunde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besökarna njuta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dansuppvisning,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äta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grillad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korv med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bröd, tävla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bollskjutning,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tipspromenad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vinna fina priser,  barnen fick glass och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så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fick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 fiska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fiskdammen. En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verkligen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händelserik och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trevlig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dag!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399154" y="1124585"/>
            <a:ext cx="3642995" cy="1640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98520" y="2952750"/>
            <a:ext cx="3642995" cy="1640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8520" y="4775047"/>
            <a:ext cx="3642995" cy="1640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1"/>
    </mc:Choice>
    <mc:Fallback xmlns="">
      <p:transition spd="slow" advTm="584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34765" y="907110"/>
            <a:ext cx="3774440" cy="6276975"/>
          </a:xfrm>
          <a:custGeom>
            <a:avLst/>
            <a:gdLst/>
            <a:ahLst/>
            <a:cxnLst/>
            <a:rect l="l" t="t" r="r" b="b"/>
            <a:pathLst>
              <a:path w="3774440" h="6276975">
                <a:moveTo>
                  <a:pt x="0" y="6276721"/>
                </a:moveTo>
                <a:lnTo>
                  <a:pt x="3774059" y="6276721"/>
                </a:lnTo>
                <a:lnTo>
                  <a:pt x="3774059" y="0"/>
                </a:lnTo>
                <a:lnTo>
                  <a:pt x="0" y="0"/>
                </a:lnTo>
                <a:lnTo>
                  <a:pt x="0" y="6276721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8773" y="1085469"/>
            <a:ext cx="3644900" cy="1640205"/>
          </a:xfrm>
          <a:custGeom>
            <a:avLst/>
            <a:gdLst/>
            <a:ahLst/>
            <a:cxnLst/>
            <a:rect l="l" t="t" r="r" b="b"/>
            <a:pathLst>
              <a:path w="3644900" h="1640205">
                <a:moveTo>
                  <a:pt x="0" y="1640077"/>
                </a:moveTo>
                <a:lnTo>
                  <a:pt x="3644519" y="1640077"/>
                </a:lnTo>
                <a:lnTo>
                  <a:pt x="3644519" y="0"/>
                </a:lnTo>
                <a:lnTo>
                  <a:pt x="0" y="0"/>
                </a:lnTo>
                <a:lnTo>
                  <a:pt x="0" y="1640077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5091" y="899414"/>
          <a:ext cx="10173968" cy="62844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44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Sön. 12</a:t>
                      </a:r>
                      <a:r>
                        <a:rPr sz="115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juni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12.00-16.00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216535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Tibble Transsibiriska  och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418465">
                        <a:lnSpc>
                          <a:spcPts val="1410"/>
                        </a:lnSpc>
                        <a:spcBef>
                          <a:spcPts val="45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Streetdance</a:t>
                      </a:r>
                      <a:r>
                        <a:rPr sz="115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med  Marcus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8580" marR="495934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Nygård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-  Ny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år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600">
                        <a:latin typeface="Times"/>
                        <a:cs typeface="Times"/>
                      </a:endParaRPr>
                    </a:p>
                    <a:p>
                      <a:pPr marL="68580" marR="109855">
                        <a:lnSpc>
                          <a:spcPct val="101800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Inne på gården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mellan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Nibblesbackevägen</a:t>
                      </a:r>
                      <a:r>
                        <a:rPr sz="11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9  och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Kristinelundsvägen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8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185420">
                        <a:lnSpc>
                          <a:spcPct val="1014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Även årets Nygårdsdag blev lyckad och välbesökt. Ca.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300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besökare kom och gick under dagen och njöt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härlig musik som framfördes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Tibble Transsibiriska,  dans som leddes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ungcoachen Marcus, god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mat,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fiskdamm för barn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mycket</a:t>
                      </a:r>
                      <a:r>
                        <a:rPr sz="11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mer.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170180">
                        <a:lnSpc>
                          <a:spcPct val="1018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Räddningstjänsten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polisen kom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visade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upp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sina bilar, ungdomsambassadörer klädde ut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sig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och  underhöll barn och ungdomar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samt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delade ut  ballonger, biblioteket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kom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sin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bokbuss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Unga  Örnar hade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ansiktsmålning.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200660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Stämningen var på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topp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hos alla den soliga söndagen  den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juni.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399154" y="1084453"/>
            <a:ext cx="3642995" cy="1640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9154" y="2904871"/>
            <a:ext cx="3642995" cy="1640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00425" y="4710900"/>
            <a:ext cx="3641725" cy="2159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4"/>
    </mc:Choice>
    <mc:Fallback xmlns="">
      <p:transition spd="slow" advTm="387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CF6A357D-3AF6-3EA6-422B-75CD610CE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31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906705" y="2537416"/>
            <a:ext cx="3875618" cy="4697402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Bildobjekt 2" descr="En bild som visar text, person, himmel, utomhus&#10;&#10;Automatiskt genererad beskrivning">
            <a:extLst>
              <a:ext uri="{FF2B5EF4-FFF2-40B4-BE49-F238E27FC236}">
                <a16:creationId xmlns:a16="http://schemas.microsoft.com/office/drawing/2014/main" id="{A8ACF428-A7D1-1C31-24C9-5A952F91A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" r="1" b="28468"/>
          <a:stretch/>
        </p:blipFill>
        <p:spPr>
          <a:xfrm>
            <a:off x="2065161" y="600238"/>
            <a:ext cx="6807854" cy="589221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002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34765" y="907034"/>
            <a:ext cx="3774440" cy="4100195"/>
          </a:xfrm>
          <a:custGeom>
            <a:avLst/>
            <a:gdLst/>
            <a:ahLst/>
            <a:cxnLst/>
            <a:rect l="l" t="t" r="r" b="b"/>
            <a:pathLst>
              <a:path w="3774440" h="4100195">
                <a:moveTo>
                  <a:pt x="0" y="4100195"/>
                </a:moveTo>
                <a:lnTo>
                  <a:pt x="3774059" y="4100195"/>
                </a:lnTo>
                <a:lnTo>
                  <a:pt x="3774059" y="0"/>
                </a:lnTo>
                <a:lnTo>
                  <a:pt x="0" y="0"/>
                </a:lnTo>
                <a:lnTo>
                  <a:pt x="0" y="410019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4765" y="5013401"/>
            <a:ext cx="3774440" cy="2176780"/>
          </a:xfrm>
          <a:custGeom>
            <a:avLst/>
            <a:gdLst/>
            <a:ahLst/>
            <a:cxnLst/>
            <a:rect l="l" t="t" r="r" b="b"/>
            <a:pathLst>
              <a:path w="3774440" h="2176779">
                <a:moveTo>
                  <a:pt x="0" y="2176525"/>
                </a:moveTo>
                <a:lnTo>
                  <a:pt x="3774059" y="2176525"/>
                </a:lnTo>
                <a:lnTo>
                  <a:pt x="3774059" y="0"/>
                </a:lnTo>
                <a:lnTo>
                  <a:pt x="0" y="0"/>
                </a:lnTo>
                <a:lnTo>
                  <a:pt x="0" y="217652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8773" y="5191709"/>
            <a:ext cx="3644900" cy="1642110"/>
          </a:xfrm>
          <a:custGeom>
            <a:avLst/>
            <a:gdLst/>
            <a:ahLst/>
            <a:cxnLst/>
            <a:rect l="l" t="t" r="r" b="b"/>
            <a:pathLst>
              <a:path w="3644900" h="1642109">
                <a:moveTo>
                  <a:pt x="0" y="1641602"/>
                </a:moveTo>
                <a:lnTo>
                  <a:pt x="3644519" y="1641602"/>
                </a:lnTo>
                <a:lnTo>
                  <a:pt x="3644519" y="0"/>
                </a:lnTo>
                <a:lnTo>
                  <a:pt x="0" y="0"/>
                </a:lnTo>
                <a:lnTo>
                  <a:pt x="0" y="1641602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5091" y="899414"/>
          <a:ext cx="10173968" cy="6290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78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Ons.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juni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i="1" spc="-5" dirty="0">
                          <a:latin typeface="Calibri-BoldItalic"/>
                          <a:cs typeface="Calibri-BoldItalic"/>
                        </a:rPr>
                        <a:t>Program:</a:t>
                      </a:r>
                      <a:endParaRPr sz="1150">
                        <a:latin typeface="Calibri-BoldItalic"/>
                        <a:cs typeface="Calibri-BoldItal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Danslola: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 Prova på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18.00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Dansuppvisning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251460">
                        <a:lnSpc>
                          <a:spcPct val="101699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Korvgrillning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Ballonger till barnen  Tipspromenad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62293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Info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HGF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bli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akti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/m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lem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782955">
                        <a:lnSpc>
                          <a:spcPts val="2810"/>
                        </a:lnSpc>
                        <a:spcBef>
                          <a:spcPts val="280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å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sfes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t 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Hallonet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600">
                        <a:latin typeface="Times"/>
                        <a:cs typeface="Times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Vid grillen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</a:t>
                      </a:r>
                      <a:r>
                        <a:rPr sz="11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gården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169545">
                        <a:lnSpc>
                          <a:spcPct val="1016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Onsdagen den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15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juni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det dags för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en till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fest på  Hallonet. Danslola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hade dansuppvisning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prova på dans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för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barn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ungdomar. Det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bjöds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grillad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korv, ballonger till barnen, fiskdamm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så  kunde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man gå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tipspromenad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vinna fina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priser.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CA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50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besökare var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 Hallonets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gårdsfest.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6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Tor. 16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juni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b="1" i="1" spc="-5" dirty="0">
                          <a:latin typeface="Calibri-BoldItalic"/>
                          <a:cs typeface="Calibri-BoldItalic"/>
                        </a:rPr>
                        <a:t>Program:</a:t>
                      </a:r>
                      <a:endParaRPr sz="1150">
                        <a:latin typeface="Calibri-BoldItalic"/>
                        <a:cs typeface="Calibri-BoldItal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Danslola: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17.00 Prova på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18.00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Dansuppvisning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782955">
                        <a:lnSpc>
                          <a:spcPts val="2810"/>
                        </a:lnSpc>
                        <a:spcBef>
                          <a:spcPts val="270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å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sfes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t 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Lingonet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600">
                        <a:latin typeface="Times"/>
                        <a:cs typeface="Times"/>
                      </a:endParaRPr>
                    </a:p>
                    <a:p>
                      <a:pPr marL="68580" marR="480695" algn="just">
                        <a:lnSpc>
                          <a:spcPct val="101699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Vid</a:t>
                      </a:r>
                      <a:r>
                        <a:rPr sz="11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grillplatsen  D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yb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äcksga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/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Furuvägen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 marR="115570">
                        <a:lnSpc>
                          <a:spcPct val="1018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Det var full fart på barnen på gårdsfesten på Lingonet.  Tyvärr kom det inte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många vuxna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vi hade  hoppats på.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Även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här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Danslola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och bjöd på  dansuppvisning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samt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hade ”prova på dans” där väldigt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många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barn anslöt och dansade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med. Man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kunde  prova på pingis och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så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bjöds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det som vanligt på grillad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korv med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bröd, ballonger till barnen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delades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och  man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kunde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gå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tipspromenad. Ca.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70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besökare under  dagen.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3399154" y="5191302"/>
            <a:ext cx="3642995" cy="1640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9154" y="1083183"/>
            <a:ext cx="3640581" cy="1653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8520" y="2868930"/>
            <a:ext cx="3641471" cy="1767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6"/>
    </mc:Choice>
    <mc:Fallback xmlns="">
      <p:transition spd="slow" advTm="3220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ält, person, föremål utomhus, utomhus&#10;&#10;Automatiskt genererad beskrivning">
            <a:extLst>
              <a:ext uri="{FF2B5EF4-FFF2-40B4-BE49-F238E27FC236}">
                <a16:creationId xmlns:a16="http://schemas.microsoft.com/office/drawing/2014/main" id="{A41A9DBF-B19E-DAC1-E373-33C164E34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5E9CDF34-5CFF-DA12-473E-09DACC040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31946" b="1"/>
          <a:stretch/>
        </p:blipFill>
        <p:spPr>
          <a:xfrm rot="5400000">
            <a:off x="1565275" y="-1565275"/>
            <a:ext cx="7562850" cy="1069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944981"/>
            <a:ext cx="10693400" cy="70586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5639" y="3753356"/>
            <a:ext cx="7562852" cy="5614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1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715121" y="753642"/>
            <a:ext cx="9263157" cy="5959526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Bildobjekt 2" descr="En bild som visar träd, utomhus, himmel, personer&#10;&#10;Automatiskt genererad beskrivning">
            <a:extLst>
              <a:ext uri="{FF2B5EF4-FFF2-40B4-BE49-F238E27FC236}">
                <a16:creationId xmlns:a16="http://schemas.microsoft.com/office/drawing/2014/main" id="{4C1DCCE0-58CF-D0CC-4DB8-F3683730E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 r="1" b="30873"/>
          <a:stretch/>
        </p:blipFill>
        <p:spPr>
          <a:xfrm rot="21480000">
            <a:off x="997977" y="1106370"/>
            <a:ext cx="8697446" cy="52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75327" y="1099134"/>
            <a:ext cx="2333625" cy="6062345"/>
          </a:xfrm>
          <a:custGeom>
            <a:avLst/>
            <a:gdLst/>
            <a:ahLst/>
            <a:cxnLst/>
            <a:rect l="l" t="t" r="r" b="b"/>
            <a:pathLst>
              <a:path w="2333625" h="6062345">
                <a:moveTo>
                  <a:pt x="0" y="6061837"/>
                </a:moveTo>
                <a:lnTo>
                  <a:pt x="2333498" y="6061837"/>
                </a:lnTo>
                <a:lnTo>
                  <a:pt x="2333498" y="0"/>
                </a:lnTo>
                <a:lnTo>
                  <a:pt x="0" y="0"/>
                </a:lnTo>
                <a:lnTo>
                  <a:pt x="0" y="6061837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5175" y="899414"/>
          <a:ext cx="10262868" cy="62615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3548">
                <a:tc>
                  <a:txBody>
                    <a:bodyPr/>
                    <a:lstStyle/>
                    <a:p>
                      <a:pPr marL="2540" algn="ctr">
                        <a:lnSpc>
                          <a:spcPts val="141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Område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ts val="141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Aktivitet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ts val="141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Datum/Tid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Foto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1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Sammanfattning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Lingonet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Furuvägen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a-f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Dybäcksgatan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a-d,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a-c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304165">
                        <a:lnSpc>
                          <a:spcPct val="1018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Trygghetsvandring även  inne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källare/vind på  Dybäcksgatan.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Hallonet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Furuvägen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2-10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 marR="304165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Trygghetsvandring även  inne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källare/vind på  Furuvägen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2.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111125" marR="104775" algn="ctr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111125" marR="104775" algn="ctr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133985" marR="129539" algn="ctr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+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extra mote</a:t>
                      </a:r>
                      <a:r>
                        <a:rPr sz="115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med  VME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500380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Onsdag</a:t>
                      </a:r>
                      <a:r>
                        <a:rPr sz="115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30/3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139700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vid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grillplatsen</a:t>
                      </a:r>
                      <a:r>
                        <a:rPr sz="115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utanför  Dybäcksgatan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7945" marR="370840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Onsdag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30/3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18.00-19.00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437515">
                        <a:lnSpc>
                          <a:spcPct val="1012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vid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grillplatsen</a:t>
                      </a:r>
                      <a:r>
                        <a:rPr sz="115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  gården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345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Lingonet: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 marR="69215">
                        <a:lnSpc>
                          <a:spcPct val="1018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trygghestvandringen den 30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mars var vi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10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personer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 gick runt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anteckningar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gjordes på det  som kom upp under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tiden vi gick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bostadsområden.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deltog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hyresgäster, KBAB, HGF,  ungdomsambassadörer och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ungcoacher.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Innan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började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trygghetsvandringen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bjöd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HGF Köping på grillad korv  så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hade möjlighet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även prata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lite boendefrågor och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genomföra bomötet. Mycket har redan gjorts på området  för att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öka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tryggheten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finns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 kvar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 dessa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punkter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går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kundvärden igenom för att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vad som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behöver göras. Återkoppling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sker till alla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hyresgäster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  form 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brev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delas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ut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HGF/KBAB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 alla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brevlådor.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Hallonet: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74295">
                        <a:lnSpc>
                          <a:spcPts val="1340"/>
                        </a:lnSpc>
                        <a:spcBef>
                          <a:spcPts val="5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trygghestvandringen den 30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mars var vi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11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personer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 gick runt. KBAB, HGF, hyresgäster,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ambassadörer 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ungdomscoacher deltog.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kom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20345">
                        <a:lnSpc>
                          <a:spcPts val="1340"/>
                        </a:lnSpc>
                        <a:spcBef>
                          <a:spcPts val="1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upp under 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bl.a. dålig belysning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vid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grillplatsen, problem med rökning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källaren, önskemål 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förbättringar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vid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fotbollsplanen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problem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sopsorteringen. Ett nytt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möte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bokades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VME då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de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09550">
                        <a:lnSpc>
                          <a:spcPts val="1330"/>
                        </a:lnSpc>
                        <a:spcBef>
                          <a:spcPts val="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ansvara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för fotbollsplanen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osäkerheten fanns kring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vems mark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där 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igenvuxet.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visade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sig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98425">
                        <a:lnSpc>
                          <a:spcPts val="1340"/>
                        </a:lnSpc>
                        <a:spcBef>
                          <a:spcPts val="1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på 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mötet att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KBAB:s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kundvärden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med  sig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detta.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634365">
                        <a:lnSpc>
                          <a:spcPts val="135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 berättade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trivselgruppen på området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kommande aktiviteter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till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våren.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4838065" y="2330450"/>
            <a:ext cx="2202815" cy="991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8065" y="1274445"/>
            <a:ext cx="2202815" cy="991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836795" y="3771646"/>
            <a:ext cx="1779524" cy="1058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6159" y="4944872"/>
            <a:ext cx="1856739" cy="835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00600" y="5903455"/>
            <a:ext cx="1892300" cy="852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9"/>
    </mc:Choice>
    <mc:Fallback xmlns="">
      <p:transition spd="slow" advTm="5576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90727" cy="7562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räd, gräs, utomhus, person&#10;&#10;Automatiskt genererad beskrivning">
            <a:extLst>
              <a:ext uri="{FF2B5EF4-FFF2-40B4-BE49-F238E27FC236}">
                <a16:creationId xmlns:a16="http://schemas.microsoft.com/office/drawing/2014/main" id="{134AEB12-F410-8B93-AC92-51D31A019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r="1" b="21807"/>
          <a:stretch/>
        </p:blipFill>
        <p:spPr>
          <a:xfrm>
            <a:off x="20" y="1413"/>
            <a:ext cx="10693380" cy="75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gräs, sitter, bärbar dator&#10;&#10;Automatiskt genererad beskrivning">
            <a:extLst>
              <a:ext uri="{FF2B5EF4-FFF2-40B4-BE49-F238E27FC236}">
                <a16:creationId xmlns:a16="http://schemas.microsoft.com/office/drawing/2014/main" id="{73011798-7BF0-2680-35DA-246ACD3D9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0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460" y="427736"/>
            <a:ext cx="8761095" cy="1544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367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 2022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150" b="1" dirty="0">
                <a:latin typeface="Calibri"/>
                <a:cs typeface="Calibri"/>
              </a:rPr>
              <a:t>En del </a:t>
            </a:r>
            <a:r>
              <a:rPr sz="1150" b="1" spc="-5" dirty="0">
                <a:latin typeface="Calibri"/>
                <a:cs typeface="Calibri"/>
              </a:rPr>
              <a:t>andra aktiviteter </a:t>
            </a:r>
            <a:r>
              <a:rPr sz="1150" b="1" dirty="0">
                <a:latin typeface="Calibri"/>
                <a:cs typeface="Calibri"/>
              </a:rPr>
              <a:t>som </a:t>
            </a:r>
            <a:r>
              <a:rPr sz="1150" b="1" spc="-5" dirty="0">
                <a:latin typeface="Calibri"/>
                <a:cs typeface="Calibri"/>
              </a:rPr>
              <a:t>genomfördes </a:t>
            </a:r>
            <a:r>
              <a:rPr sz="1150" b="1" dirty="0">
                <a:latin typeface="Calibri"/>
                <a:cs typeface="Calibri"/>
              </a:rPr>
              <a:t>i </a:t>
            </a:r>
            <a:r>
              <a:rPr sz="1150" b="1" spc="-5" dirty="0">
                <a:latin typeface="Calibri"/>
                <a:cs typeface="Calibri"/>
              </a:rPr>
              <a:t>Köping </a:t>
            </a:r>
            <a:r>
              <a:rPr sz="1150" b="1" dirty="0">
                <a:latin typeface="Calibri"/>
                <a:cs typeface="Calibri"/>
              </a:rPr>
              <a:t>under</a:t>
            </a:r>
            <a:r>
              <a:rPr sz="1150" b="1" spc="-10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året: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5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</a:pPr>
            <a:r>
              <a:rPr sz="1150" spc="-5" dirty="0">
                <a:latin typeface="Calibri"/>
                <a:cs typeface="Calibri"/>
              </a:rPr>
              <a:t>Hyresgästföreningen bjöd ungdomar på områden till </a:t>
            </a:r>
            <a:r>
              <a:rPr sz="1150" dirty="0">
                <a:latin typeface="Calibri"/>
                <a:cs typeface="Calibri"/>
              </a:rPr>
              <a:t>en träff </a:t>
            </a:r>
            <a:r>
              <a:rPr sz="1150" spc="-5" dirty="0">
                <a:latin typeface="Calibri"/>
                <a:cs typeface="Calibri"/>
              </a:rPr>
              <a:t>där </a:t>
            </a:r>
            <a:r>
              <a:rPr sz="1150" dirty="0">
                <a:latin typeface="Calibri"/>
                <a:cs typeface="Calibri"/>
              </a:rPr>
              <a:t>man </a:t>
            </a:r>
            <a:r>
              <a:rPr sz="1150" spc="-5" dirty="0">
                <a:latin typeface="Calibri"/>
                <a:cs typeface="Calibri"/>
              </a:rPr>
              <a:t>bjöd på </a:t>
            </a:r>
            <a:r>
              <a:rPr sz="1150" dirty="0">
                <a:latin typeface="Calibri"/>
                <a:cs typeface="Calibri"/>
              </a:rPr>
              <a:t>grillade </a:t>
            </a:r>
            <a:r>
              <a:rPr sz="1150" spc="-5" dirty="0">
                <a:latin typeface="Calibri"/>
                <a:cs typeface="Calibri"/>
              </a:rPr>
              <a:t>hamburgare </a:t>
            </a:r>
            <a:r>
              <a:rPr sz="1150" dirty="0">
                <a:latin typeface="Calibri"/>
                <a:cs typeface="Calibri"/>
              </a:rPr>
              <a:t>och </a:t>
            </a:r>
            <a:r>
              <a:rPr sz="1150" spc="-5" dirty="0">
                <a:latin typeface="Calibri"/>
                <a:cs typeface="Calibri"/>
              </a:rPr>
              <a:t>samtalade om </a:t>
            </a:r>
            <a:r>
              <a:rPr sz="1150" dirty="0">
                <a:latin typeface="Calibri"/>
                <a:cs typeface="Calibri"/>
              </a:rPr>
              <a:t>olika boendefrågor. </a:t>
            </a:r>
            <a:r>
              <a:rPr sz="1150" spc="-5" dirty="0">
                <a:latin typeface="Calibri"/>
                <a:cs typeface="Calibri"/>
              </a:rPr>
              <a:t>Detta var  </a:t>
            </a:r>
            <a:r>
              <a:rPr sz="1150" dirty="0">
                <a:latin typeface="Calibri"/>
                <a:cs typeface="Calibri"/>
              </a:rPr>
              <a:t>en </a:t>
            </a:r>
            <a:r>
              <a:rPr sz="1150" spc="-5" dirty="0">
                <a:latin typeface="Calibri"/>
                <a:cs typeface="Calibri"/>
              </a:rPr>
              <a:t>del </a:t>
            </a:r>
            <a:r>
              <a:rPr sz="1150" dirty="0">
                <a:latin typeface="Calibri"/>
                <a:cs typeface="Calibri"/>
              </a:rPr>
              <a:t>av </a:t>
            </a:r>
            <a:r>
              <a:rPr sz="1150" spc="-5" dirty="0">
                <a:latin typeface="Calibri"/>
                <a:cs typeface="Calibri"/>
              </a:rPr>
              <a:t>satsningen </a:t>
            </a:r>
            <a:r>
              <a:rPr sz="1150" dirty="0">
                <a:latin typeface="Calibri"/>
                <a:cs typeface="Calibri"/>
              </a:rPr>
              <a:t>att </a:t>
            </a:r>
            <a:r>
              <a:rPr sz="1150" spc="-5" dirty="0">
                <a:latin typeface="Calibri"/>
                <a:cs typeface="Calibri"/>
              </a:rPr>
              <a:t>hitta </a:t>
            </a:r>
            <a:r>
              <a:rPr sz="1150" spc="-10" dirty="0">
                <a:latin typeface="Calibri"/>
                <a:cs typeface="Calibri"/>
              </a:rPr>
              <a:t>nya</a:t>
            </a:r>
            <a:r>
              <a:rPr sz="1150" dirty="0">
                <a:latin typeface="Calibri"/>
                <a:cs typeface="Calibri"/>
              </a:rPr>
              <a:t> </a:t>
            </a:r>
            <a:r>
              <a:rPr sz="1150" spc="-5" dirty="0">
                <a:latin typeface="Calibri"/>
                <a:cs typeface="Calibri"/>
              </a:rPr>
              <a:t>ungdomsambassadörer.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50" dirty="0">
                <a:latin typeface="Calibri"/>
                <a:cs typeface="Calibri"/>
              </a:rPr>
              <a:t>På </a:t>
            </a:r>
            <a:r>
              <a:rPr sz="1150" spc="-5" dirty="0">
                <a:latin typeface="Calibri"/>
                <a:cs typeface="Calibri"/>
              </a:rPr>
              <a:t>bilden </a:t>
            </a:r>
            <a:r>
              <a:rPr sz="1150" dirty="0">
                <a:latin typeface="Calibri"/>
                <a:cs typeface="Calibri"/>
              </a:rPr>
              <a:t>nedan </a:t>
            </a:r>
            <a:r>
              <a:rPr sz="1150" spc="-5" dirty="0">
                <a:latin typeface="Calibri"/>
                <a:cs typeface="Calibri"/>
              </a:rPr>
              <a:t>ser vi </a:t>
            </a:r>
            <a:r>
              <a:rPr sz="1150" spc="-10" dirty="0">
                <a:latin typeface="Calibri"/>
                <a:cs typeface="Calibri"/>
              </a:rPr>
              <a:t>bl.a. </a:t>
            </a:r>
            <a:r>
              <a:rPr sz="1150" spc="-5" dirty="0">
                <a:latin typeface="Calibri"/>
                <a:cs typeface="Calibri"/>
              </a:rPr>
              <a:t>ungdomar boende på Lingonet som kom till gården </a:t>
            </a:r>
            <a:r>
              <a:rPr sz="1150" dirty="0">
                <a:latin typeface="Calibri"/>
                <a:cs typeface="Calibri"/>
              </a:rPr>
              <a:t>och </a:t>
            </a:r>
            <a:r>
              <a:rPr sz="1150" spc="-5" dirty="0">
                <a:latin typeface="Calibri"/>
                <a:cs typeface="Calibri"/>
              </a:rPr>
              <a:t>träffade </a:t>
            </a:r>
            <a:r>
              <a:rPr sz="1150" dirty="0">
                <a:latin typeface="Calibri"/>
                <a:cs typeface="Calibri"/>
              </a:rPr>
              <a:t>Jan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-5" dirty="0">
                <a:latin typeface="Calibri"/>
                <a:cs typeface="Calibri"/>
              </a:rPr>
              <a:t>Hellberg, ordförande </a:t>
            </a:r>
            <a:r>
              <a:rPr sz="1150" dirty="0">
                <a:latin typeface="Calibri"/>
                <a:cs typeface="Calibri"/>
              </a:rPr>
              <a:t>i </a:t>
            </a:r>
            <a:r>
              <a:rPr sz="1150" spc="-5" dirty="0">
                <a:latin typeface="Calibri"/>
                <a:cs typeface="Calibri"/>
              </a:rPr>
              <a:t>Hyresgästföreningen Köping.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460" y="4624197"/>
            <a:ext cx="67805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Calibri"/>
                <a:cs typeface="Calibri"/>
              </a:rPr>
              <a:t>Trivselgruppen </a:t>
            </a:r>
            <a:r>
              <a:rPr sz="1150" dirty="0">
                <a:latin typeface="Calibri"/>
                <a:cs typeface="Calibri"/>
              </a:rPr>
              <a:t>Hallonet </a:t>
            </a:r>
            <a:r>
              <a:rPr sz="1150" spc="-5" dirty="0">
                <a:latin typeface="Calibri"/>
                <a:cs typeface="Calibri"/>
              </a:rPr>
              <a:t>har regelbundna träffar </a:t>
            </a:r>
            <a:r>
              <a:rPr sz="1150" spc="-10" dirty="0">
                <a:latin typeface="Calibri"/>
                <a:cs typeface="Calibri"/>
              </a:rPr>
              <a:t>och </a:t>
            </a:r>
            <a:r>
              <a:rPr sz="1150" spc="-5" dirty="0">
                <a:latin typeface="Calibri"/>
                <a:cs typeface="Calibri"/>
              </a:rPr>
              <a:t>då </a:t>
            </a:r>
            <a:r>
              <a:rPr sz="1150" dirty="0">
                <a:latin typeface="Calibri"/>
                <a:cs typeface="Calibri"/>
              </a:rPr>
              <a:t>och </a:t>
            </a:r>
            <a:r>
              <a:rPr sz="1150" spc="-5" dirty="0">
                <a:latin typeface="Calibri"/>
                <a:cs typeface="Calibri"/>
              </a:rPr>
              <a:t>då anordnar de pysselträffar </a:t>
            </a:r>
            <a:r>
              <a:rPr sz="1150" dirty="0">
                <a:latin typeface="Calibri"/>
                <a:cs typeface="Calibri"/>
              </a:rPr>
              <a:t>i </a:t>
            </a:r>
            <a:r>
              <a:rPr sz="1150" spc="-5" dirty="0">
                <a:latin typeface="Calibri"/>
                <a:cs typeface="Calibri"/>
              </a:rPr>
              <a:t>lokalen på Furuvägen</a:t>
            </a:r>
            <a:r>
              <a:rPr sz="1150" spc="17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2.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3405" y="6765747"/>
            <a:ext cx="994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Foto: Lena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Rudström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0114" y="2038731"/>
            <a:ext cx="2080260" cy="2177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3289" y="4876647"/>
            <a:ext cx="1588135" cy="2117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5"/>
    </mc:Choice>
    <mc:Fallback xmlns="">
      <p:transition spd="slow" advTm="2996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460" y="427736"/>
            <a:ext cx="8801735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 2022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  <a:spcBef>
                <a:spcPts val="1065"/>
              </a:spcBef>
            </a:pPr>
            <a:r>
              <a:rPr sz="1150" spc="-5" dirty="0">
                <a:latin typeface="Calibri"/>
                <a:cs typeface="Calibri"/>
              </a:rPr>
              <a:t>Den </a:t>
            </a:r>
            <a:r>
              <a:rPr sz="1150" dirty="0">
                <a:latin typeface="Calibri"/>
                <a:cs typeface="Calibri"/>
              </a:rPr>
              <a:t>28 april </a:t>
            </a:r>
            <a:r>
              <a:rPr sz="1150" spc="-5" dirty="0">
                <a:latin typeface="Calibri"/>
                <a:cs typeface="Calibri"/>
              </a:rPr>
              <a:t>anordnade trivselgruppen </a:t>
            </a:r>
            <a:r>
              <a:rPr sz="1150" dirty="0">
                <a:latin typeface="Calibri"/>
                <a:cs typeface="Calibri"/>
              </a:rPr>
              <a:t>Hallonet en grillfest </a:t>
            </a:r>
            <a:r>
              <a:rPr sz="1150" spc="-5" dirty="0">
                <a:latin typeface="Calibri"/>
                <a:cs typeface="Calibri"/>
              </a:rPr>
              <a:t>för de boende på området. </a:t>
            </a:r>
            <a:r>
              <a:rPr sz="1150" dirty="0">
                <a:latin typeface="Calibri"/>
                <a:cs typeface="Calibri"/>
              </a:rPr>
              <a:t>En </a:t>
            </a:r>
            <a:r>
              <a:rPr sz="1150" spc="-5" dirty="0">
                <a:latin typeface="Calibri"/>
                <a:cs typeface="Calibri"/>
              </a:rPr>
              <a:t>liten uppstart efter pandemin. Hyresgästerna hade saknat  detta </a:t>
            </a:r>
            <a:r>
              <a:rPr sz="1150" dirty="0">
                <a:latin typeface="Calibri"/>
                <a:cs typeface="Calibri"/>
              </a:rPr>
              <a:t>och många tog sig </a:t>
            </a:r>
            <a:r>
              <a:rPr sz="1150" spc="-10" dirty="0">
                <a:latin typeface="Calibri"/>
                <a:cs typeface="Calibri"/>
              </a:rPr>
              <a:t>ner </a:t>
            </a:r>
            <a:r>
              <a:rPr sz="1150" spc="-5" dirty="0">
                <a:latin typeface="Calibri"/>
                <a:cs typeface="Calibri"/>
              </a:rPr>
              <a:t>på gården för </a:t>
            </a:r>
            <a:r>
              <a:rPr sz="1150" dirty="0">
                <a:latin typeface="Calibri"/>
                <a:cs typeface="Calibri"/>
              </a:rPr>
              <a:t>att </a:t>
            </a:r>
            <a:r>
              <a:rPr sz="1150" spc="-5" dirty="0">
                <a:latin typeface="Calibri"/>
                <a:cs typeface="Calibri"/>
              </a:rPr>
              <a:t>träffas och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-5" dirty="0">
                <a:latin typeface="Calibri"/>
                <a:cs typeface="Calibri"/>
              </a:rPr>
              <a:t>umgås.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99530" y="3735451"/>
            <a:ext cx="995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Foto: Lena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Rudström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460" y="4479417"/>
            <a:ext cx="8867140" cy="6426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000" spc="-10" dirty="0">
                <a:latin typeface="Calibri"/>
                <a:cs typeface="Calibri"/>
              </a:rPr>
              <a:t>Den </a:t>
            </a:r>
            <a:r>
              <a:rPr sz="1000" spc="-5" dirty="0">
                <a:latin typeface="Calibri"/>
                <a:cs typeface="Calibri"/>
              </a:rPr>
              <a:t>15 december bjöd </a:t>
            </a:r>
            <a:r>
              <a:rPr sz="1000" dirty="0">
                <a:latin typeface="Calibri"/>
                <a:cs typeface="Calibri"/>
              </a:rPr>
              <a:t>vi </a:t>
            </a:r>
            <a:r>
              <a:rPr sz="1000" spc="-5" dirty="0">
                <a:latin typeface="Calibri"/>
                <a:cs typeface="Calibri"/>
              </a:rPr>
              <a:t>in till en föreläsning om förhandlingar på Folkets Hus. </a:t>
            </a:r>
            <a:r>
              <a:rPr sz="1000" spc="-10" dirty="0">
                <a:latin typeface="Calibri"/>
                <a:cs typeface="Calibri"/>
              </a:rPr>
              <a:t>Det </a:t>
            </a:r>
            <a:r>
              <a:rPr sz="1000" spc="-5" dirty="0">
                <a:latin typeface="Calibri"/>
                <a:cs typeface="Calibri"/>
              </a:rPr>
              <a:t>kom ca. 35 hyresgäster varav mer än hälften bor hos KBAB. Föreläsningen </a:t>
            </a:r>
            <a:r>
              <a:rPr sz="1000" dirty="0">
                <a:latin typeface="Calibri"/>
                <a:cs typeface="Calibri"/>
              </a:rPr>
              <a:t>var </a:t>
            </a:r>
            <a:r>
              <a:rPr sz="1000" spc="-5" dirty="0">
                <a:latin typeface="Calibri"/>
                <a:cs typeface="Calibri"/>
              </a:rPr>
              <a:t>öppen </a:t>
            </a:r>
            <a:r>
              <a:rPr sz="1000" spc="-10" dirty="0">
                <a:latin typeface="Calibri"/>
                <a:cs typeface="Calibri"/>
              </a:rPr>
              <a:t>för  </a:t>
            </a:r>
            <a:r>
              <a:rPr sz="1000" spc="-5" dirty="0">
                <a:latin typeface="Calibri"/>
                <a:cs typeface="Calibri"/>
              </a:rPr>
              <a:t>alla hyresgäster boende i Köping. Mycket bra diskussioner </a:t>
            </a:r>
            <a:r>
              <a:rPr sz="1000" spc="-10" dirty="0">
                <a:latin typeface="Calibri"/>
                <a:cs typeface="Calibri"/>
              </a:rPr>
              <a:t>och </a:t>
            </a:r>
            <a:r>
              <a:rPr sz="1000" spc="-5" dirty="0">
                <a:latin typeface="Calibri"/>
                <a:cs typeface="Calibri"/>
              </a:rPr>
              <a:t>väldigt engagerade deltagare. Hyresgästföreningens förhandlare Fredrik Lindholm berättade om läget i årets  förhandlingar samt hur förhandlingar går till. Vi hade med infomaterial </a:t>
            </a:r>
            <a:r>
              <a:rPr sz="1000" dirty="0">
                <a:latin typeface="Calibri"/>
                <a:cs typeface="Calibri"/>
              </a:rPr>
              <a:t>om </a:t>
            </a:r>
            <a:r>
              <a:rPr sz="1000" spc="-5" dirty="0">
                <a:latin typeface="Calibri"/>
                <a:cs typeface="Calibri"/>
              </a:rPr>
              <a:t>boinflytande och olika sätt att engagera </a:t>
            </a:r>
            <a:r>
              <a:rPr sz="1000" dirty="0">
                <a:latin typeface="Calibri"/>
                <a:cs typeface="Calibri"/>
              </a:rPr>
              <a:t>sig </a:t>
            </a:r>
            <a:r>
              <a:rPr sz="1000" spc="-5" dirty="0">
                <a:latin typeface="Calibri"/>
                <a:cs typeface="Calibri"/>
              </a:rPr>
              <a:t>i </a:t>
            </a:r>
            <a:r>
              <a:rPr sz="1000" dirty="0">
                <a:latin typeface="Calibri"/>
                <a:cs typeface="Calibri"/>
              </a:rPr>
              <a:t>sitt </a:t>
            </a:r>
            <a:r>
              <a:rPr sz="1000" spc="-5" dirty="0">
                <a:latin typeface="Calibri"/>
                <a:cs typeface="Calibri"/>
              </a:rPr>
              <a:t>boende. En ny medlem samt en som ville bli  aktiv i </a:t>
            </a:r>
            <a:r>
              <a:rPr sz="1000" dirty="0">
                <a:latin typeface="Calibri"/>
                <a:cs typeface="Calibri"/>
              </a:rPr>
              <a:t>sitt </a:t>
            </a:r>
            <a:r>
              <a:rPr sz="1000" spc="-5" dirty="0">
                <a:latin typeface="Calibri"/>
                <a:cs typeface="Calibri"/>
              </a:rPr>
              <a:t>bostadsområde. En väldigt lyckad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kväll!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6775" y="1576197"/>
            <a:ext cx="1750060" cy="233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8914" y="1605407"/>
            <a:ext cx="3071494" cy="2303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2969" y="5194693"/>
            <a:ext cx="3445890" cy="1551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45634" y="5196598"/>
            <a:ext cx="3440430" cy="154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9"/>
    </mc:Choice>
    <mc:Fallback xmlns="">
      <p:transition spd="slow" advTm="4636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460" y="1037590"/>
            <a:ext cx="4791075" cy="1883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Vi har även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haft: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Två samrådsmöten i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Kolsva.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Två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Boinflytandekommittémöten.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Budgetmöte hösten </a:t>
            </a:r>
            <a:r>
              <a:rPr sz="1000" dirty="0">
                <a:latin typeface="Calibri"/>
                <a:cs typeface="Calibri"/>
              </a:rPr>
              <a:t>2022 </a:t>
            </a:r>
            <a:r>
              <a:rPr sz="1000" spc="-5" dirty="0">
                <a:latin typeface="Calibri"/>
                <a:cs typeface="Calibri"/>
              </a:rPr>
              <a:t>och presentation </a:t>
            </a:r>
            <a:r>
              <a:rPr sz="1000" dirty="0">
                <a:latin typeface="Calibri"/>
                <a:cs typeface="Calibri"/>
              </a:rPr>
              <a:t>av </a:t>
            </a:r>
            <a:r>
              <a:rPr sz="1000" spc="-5" dirty="0">
                <a:latin typeface="Calibri"/>
                <a:cs typeface="Calibri"/>
              </a:rPr>
              <a:t>verksamhetsplan för 2023 inom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HGF.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10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Årsmöten i LH Kolsva och HGF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Köping.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Möten och föreläsningar </a:t>
            </a:r>
            <a:r>
              <a:rPr sz="1000" spc="-10" dirty="0">
                <a:latin typeface="Calibri"/>
                <a:cs typeface="Calibri"/>
              </a:rPr>
              <a:t>med </a:t>
            </a:r>
            <a:r>
              <a:rPr sz="1000" spc="-5" dirty="0">
                <a:latin typeface="Calibri"/>
                <a:cs typeface="Calibri"/>
              </a:rPr>
              <a:t>pensionärsorganisationen i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Köping.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Cirklar i samarbete </a:t>
            </a:r>
            <a:r>
              <a:rPr sz="1000" spc="-10" dirty="0">
                <a:latin typeface="Calibri"/>
                <a:cs typeface="Calibri"/>
              </a:rPr>
              <a:t>med </a:t>
            </a:r>
            <a:r>
              <a:rPr sz="1000" spc="-5" dirty="0">
                <a:latin typeface="Calibri"/>
                <a:cs typeface="Calibri"/>
              </a:rPr>
              <a:t>ABF </a:t>
            </a:r>
            <a:r>
              <a:rPr sz="1000" spc="5" dirty="0">
                <a:latin typeface="Calibri"/>
                <a:cs typeface="Calibri"/>
              </a:rPr>
              <a:t>på </a:t>
            </a:r>
            <a:r>
              <a:rPr sz="1000" spc="-5" dirty="0">
                <a:latin typeface="Calibri"/>
                <a:cs typeface="Calibri"/>
              </a:rPr>
              <a:t>HGF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expeditionen.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0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Öppet Hus </a:t>
            </a:r>
            <a:r>
              <a:rPr sz="1000" dirty="0">
                <a:latin typeface="Calibri"/>
                <a:cs typeface="Calibri"/>
              </a:rPr>
              <a:t>på </a:t>
            </a:r>
            <a:r>
              <a:rPr sz="1000" spc="-5" dirty="0">
                <a:latin typeface="Calibri"/>
                <a:cs typeface="Calibri"/>
              </a:rPr>
              <a:t>expeditionen varje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måndag.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1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Familjedag </a:t>
            </a:r>
            <a:r>
              <a:rPr sz="1000" spc="-10" dirty="0">
                <a:latin typeface="Calibri"/>
                <a:cs typeface="Calibri"/>
              </a:rPr>
              <a:t>med </a:t>
            </a:r>
            <a:r>
              <a:rPr sz="1000" spc="-5" dirty="0">
                <a:latin typeface="Calibri"/>
                <a:cs typeface="Calibri"/>
              </a:rPr>
              <a:t>olika aktiviteter utanför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expeditionen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Kampanjdagar och utdelning av infoblad </a:t>
            </a:r>
            <a:r>
              <a:rPr sz="1000" dirty="0">
                <a:latin typeface="Calibri"/>
                <a:cs typeface="Calibri"/>
              </a:rPr>
              <a:t>på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stan</a:t>
            </a:r>
            <a:endParaRPr sz="1000">
              <a:latin typeface="Calibri"/>
              <a:cs typeface="Calibri"/>
            </a:endParaRPr>
          </a:p>
          <a:p>
            <a:pPr marL="469900" indent="-229235">
              <a:lnSpc>
                <a:spcPct val="100000"/>
              </a:lnSpc>
              <a:spcBef>
                <a:spcPts val="25"/>
              </a:spcBef>
              <a:buChar char="-"/>
              <a:tabLst>
                <a:tab pos="469900" algn="l"/>
                <a:tab pos="470534" algn="l"/>
              </a:tabLst>
            </a:pPr>
            <a:r>
              <a:rPr sz="1000" spc="-5" dirty="0">
                <a:latin typeface="Calibri"/>
                <a:cs typeface="Calibri"/>
              </a:rPr>
              <a:t>Politikerträffar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460" y="6310071"/>
            <a:ext cx="204914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9 februari </a:t>
            </a:r>
            <a:r>
              <a:rPr sz="1000" dirty="0">
                <a:latin typeface="Calibri"/>
                <a:cs typeface="Calibri"/>
              </a:rPr>
              <a:t>2023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220"/>
              </a:lnSpc>
              <a:spcBef>
                <a:spcPts val="35"/>
              </a:spcBef>
            </a:pPr>
            <a:r>
              <a:rPr sz="1000" spc="-5" dirty="0">
                <a:latin typeface="Calibri"/>
                <a:cs typeface="Calibri"/>
              </a:rPr>
              <a:t>Ermina Ilic, folkrörelseutvecklare  Hyresgästföreningen region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Aros-Gävle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4140" y="3152140"/>
            <a:ext cx="2872740" cy="1293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2519" y="3150235"/>
            <a:ext cx="3176270" cy="1293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84140" y="4685919"/>
            <a:ext cx="2872740" cy="1290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1885" y="4686554"/>
            <a:ext cx="3133725" cy="1297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0"/>
    </mc:Choice>
    <mc:Fallback xmlns="">
      <p:transition spd="slow" advTm="402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099034E-F0A9-087F-D9B7-7741AA09886A}"/>
              </a:ext>
            </a:extLst>
          </p:cNvPr>
          <p:cNvSpPr/>
          <p:nvPr/>
        </p:nvSpPr>
        <p:spPr>
          <a:xfrm>
            <a:off x="2298700" y="365105"/>
            <a:ext cx="64469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Tackar vi för 2022</a:t>
            </a:r>
          </a:p>
          <a:p>
            <a:pPr algn="ctr"/>
            <a:endParaRPr lang="sv-SE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sv-SE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sv-SE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Bildobjekt 3" descr="En bild som visar person, inomhus, golv, flera&#10;&#10;Automatiskt genererad beskrivning">
            <a:extLst>
              <a:ext uri="{FF2B5EF4-FFF2-40B4-BE49-F238E27FC236}">
                <a16:creationId xmlns:a16="http://schemas.microsoft.com/office/drawing/2014/main" id="{C8AB5977-B9EF-7679-F3D9-94A7C6274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225"/>
            <a:ext cx="10693400" cy="32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utomhus&#10;&#10;Automatiskt genererad beskrivning">
            <a:extLst>
              <a:ext uri="{FF2B5EF4-FFF2-40B4-BE49-F238E27FC236}">
                <a16:creationId xmlns:a16="http://schemas.microsoft.com/office/drawing/2014/main" id="{4D14206F-1B46-94B1-48B9-847BB5CF5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3524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513" y="0"/>
            <a:ext cx="8570373" cy="756285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 descr="En bild som visar träd, gräs, utomhus, person&#10;&#10;Automatiskt genererad beskrivning">
            <a:extLst>
              <a:ext uri="{FF2B5EF4-FFF2-40B4-BE49-F238E27FC236}">
                <a16:creationId xmlns:a16="http://schemas.microsoft.com/office/drawing/2014/main" id="{A28AC897-67DA-1A8F-7CFC-9F5BE191E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0523" b="-2"/>
          <a:stretch/>
        </p:blipFill>
        <p:spPr>
          <a:xfrm>
            <a:off x="1281065" y="733424"/>
            <a:ext cx="8131269" cy="647700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609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906705" y="2537416"/>
            <a:ext cx="3875618" cy="4697402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Bildobjekt 2" descr="En bild som visar träd, person, utomhus, grillning&#10;&#10;Automatiskt genererad beskrivning">
            <a:extLst>
              <a:ext uri="{FF2B5EF4-FFF2-40B4-BE49-F238E27FC236}">
                <a16:creationId xmlns:a16="http://schemas.microsoft.com/office/drawing/2014/main" id="{3FDE626A-F674-BB43-4F1D-6C936B196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 r="1" b="21699"/>
          <a:stretch/>
        </p:blipFill>
        <p:spPr>
          <a:xfrm>
            <a:off x="2065161" y="600238"/>
            <a:ext cx="6807854" cy="589221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240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374" y="0"/>
            <a:ext cx="7716539" cy="756285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 descr="En bild som visar gräs, utomhus, träd&#10;&#10;Automatiskt genererad beskrivning">
            <a:extLst>
              <a:ext uri="{FF2B5EF4-FFF2-40B4-BE49-F238E27FC236}">
                <a16:creationId xmlns:a16="http://schemas.microsoft.com/office/drawing/2014/main" id="{81EF52F5-1864-F3CE-E867-B1250496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226612"/>
            <a:ext cx="4038600" cy="51096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34575" y="1185693"/>
            <a:ext cx="1370238" cy="1293528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959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75327" y="907034"/>
            <a:ext cx="2333625" cy="4278630"/>
          </a:xfrm>
          <a:custGeom>
            <a:avLst/>
            <a:gdLst/>
            <a:ahLst/>
            <a:cxnLst/>
            <a:rect l="l" t="t" r="r" b="b"/>
            <a:pathLst>
              <a:path w="2333625" h="4278630">
                <a:moveTo>
                  <a:pt x="0" y="4278503"/>
                </a:moveTo>
                <a:lnTo>
                  <a:pt x="2333498" y="4278503"/>
                </a:lnTo>
                <a:lnTo>
                  <a:pt x="2333498" y="0"/>
                </a:lnTo>
                <a:lnTo>
                  <a:pt x="0" y="0"/>
                </a:lnTo>
                <a:lnTo>
                  <a:pt x="0" y="4278503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5327" y="5191709"/>
            <a:ext cx="2333625" cy="2047239"/>
          </a:xfrm>
          <a:custGeom>
            <a:avLst/>
            <a:gdLst/>
            <a:ahLst/>
            <a:cxnLst/>
            <a:rect l="l" t="t" r="r" b="b"/>
            <a:pathLst>
              <a:path w="2333625" h="2047240">
                <a:moveTo>
                  <a:pt x="0" y="2046986"/>
                </a:moveTo>
                <a:lnTo>
                  <a:pt x="2333498" y="2046986"/>
                </a:lnTo>
                <a:lnTo>
                  <a:pt x="2333498" y="0"/>
                </a:lnTo>
                <a:lnTo>
                  <a:pt x="0" y="0"/>
                </a:lnTo>
                <a:lnTo>
                  <a:pt x="0" y="2046986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5175" y="899414"/>
          <a:ext cx="10262868" cy="6339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61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Nygård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Hela området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474980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Torsdag</a:t>
                      </a:r>
                      <a:r>
                        <a:rPr sz="115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31/3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330835">
                        <a:lnSpc>
                          <a:spcPct val="100899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</a:t>
                      </a:r>
                      <a:r>
                        <a:rPr sz="11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utanför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KBAB:s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7945" marR="126364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områdeskontor på  Nibblesbackevägen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Nygård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73050">
                        <a:lnSpc>
                          <a:spcPct val="1018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Närvarande: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Ungcoach, Köpings Kommun, HGF, KBAB,  ungdomsambassadörer och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hyresgäster.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95250">
                        <a:lnSpc>
                          <a:spcPct val="1018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deltagare på själva trygghestvandringen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+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hand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grillen och bjöd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 grillad korv, dricka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kaffe.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Hela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området ser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väldigt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fint, ljust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öppet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ut. Mycket  som har gjorts under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åren och man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har jobbat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att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öppna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upp samt få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ordning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parkeringsplatserna,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belysningen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annat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rör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yttre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miljön.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445134">
                        <a:lnSpc>
                          <a:spcPts val="1340"/>
                        </a:lnSpc>
                        <a:spcBef>
                          <a:spcPts val="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 det fortfarande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finns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problem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är  soprummen.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man kan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 på bilden så slänger  hyresgästerna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soporna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golvet. Där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hamnar även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elektronik,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grovsopor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mm.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47320">
                        <a:lnSpc>
                          <a:spcPts val="1340"/>
                        </a:lnSpc>
                        <a:spcBef>
                          <a:spcPts val="1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har köpts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in 23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balkongräcken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kommer att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användas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till att göra om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uteplatserna. 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mycket  nu som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trasigt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ser olika ut.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ska bli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enhetligt.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1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 marR="4629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ö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ig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/Ek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ä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Kolsva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500380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Onsdag</a:t>
                      </a:r>
                      <a:r>
                        <a:rPr sz="115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27/4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354330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vid</a:t>
                      </a:r>
                      <a:r>
                        <a:rPr sz="11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nya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lekplatsen,  Björnstigen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Kolsva: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26060">
                        <a:lnSpc>
                          <a:spcPct val="1018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deltagare på trygghetsvandringen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bl.a.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representanter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från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Kolsva, HGF,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KBAB,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Ungcoacher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från kommunen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hyresgäster.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67945">
                        <a:lnSpc>
                          <a:spcPct val="101699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trygghetsvandringen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visade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sig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finns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ganska stort underhållsbehov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balkonger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fasader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husen på Björnstigen. Väldigt slitet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sprickor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ganska stora. Välta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omkulslängda trottoarkanter,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nedfallna träd 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allmänt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tråkig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och sliten utemiljö  runtomkring. En del jobb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redan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beställt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kommer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göras under nästa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år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 får vänta då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836795" y="1083183"/>
            <a:ext cx="2202814" cy="991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6795" y="2159000"/>
            <a:ext cx="2202814" cy="991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76800" y="3236976"/>
            <a:ext cx="1285239" cy="1754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36159" y="5424982"/>
            <a:ext cx="2202815" cy="991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6"/>
    </mc:Choice>
    <mc:Fallback xmlns="">
      <p:transition spd="slow" advTm="470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75327" y="907161"/>
            <a:ext cx="2333625" cy="2495550"/>
          </a:xfrm>
          <a:custGeom>
            <a:avLst/>
            <a:gdLst/>
            <a:ahLst/>
            <a:cxnLst/>
            <a:rect l="l" t="t" r="r" b="b"/>
            <a:pathLst>
              <a:path w="2333625" h="2495550">
                <a:moveTo>
                  <a:pt x="0" y="2495041"/>
                </a:moveTo>
                <a:lnTo>
                  <a:pt x="2333498" y="2495041"/>
                </a:lnTo>
                <a:lnTo>
                  <a:pt x="2333498" y="0"/>
                </a:lnTo>
                <a:lnTo>
                  <a:pt x="0" y="0"/>
                </a:lnTo>
                <a:lnTo>
                  <a:pt x="0" y="2495041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5327" y="3409772"/>
            <a:ext cx="2333625" cy="3759200"/>
          </a:xfrm>
          <a:custGeom>
            <a:avLst/>
            <a:gdLst/>
            <a:ahLst/>
            <a:cxnLst/>
            <a:rect l="l" t="t" r="r" b="b"/>
            <a:pathLst>
              <a:path w="2333625" h="3759200">
                <a:moveTo>
                  <a:pt x="0" y="3758819"/>
                </a:moveTo>
                <a:lnTo>
                  <a:pt x="2333498" y="3758819"/>
                </a:lnTo>
                <a:lnTo>
                  <a:pt x="2333498" y="0"/>
                </a:lnTo>
                <a:lnTo>
                  <a:pt x="0" y="0"/>
                </a:lnTo>
                <a:lnTo>
                  <a:pt x="0" y="3758819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5175" y="899414"/>
          <a:ext cx="10262868" cy="6270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02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handlar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prioriteringar och ekonomin räcker inte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till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allt.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25095">
                        <a:lnSpc>
                          <a:spcPct val="1018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området har bostadsbolaget byggt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jättefin lekplats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den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används väldigt mycket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 boende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även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barn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från andra delar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av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Kolsva.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Den 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mycket  uppskattad!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7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Kv.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Lage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 marR="158750">
                        <a:lnSpc>
                          <a:spcPct val="101699"/>
                        </a:lnSpc>
                        <a:spcBef>
                          <a:spcPts val="94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Hagavägen, Pungbovägen,  Åkerbovägen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Grönsiskan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39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Åsgränd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5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28/4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419734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vid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grillplatsen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  gården</a:t>
                      </a:r>
                      <a:r>
                        <a:rPr sz="11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mellan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husen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"/>
                        <a:cs typeface="Times"/>
                      </a:endParaRPr>
                    </a:p>
                    <a:p>
                      <a:pPr marL="67945" marR="495300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Tisdag</a:t>
                      </a:r>
                      <a:r>
                        <a:rPr sz="11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18/10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133350">
                        <a:lnSpc>
                          <a:spcPct val="101699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utanför  porten, Åsgränd</a:t>
                      </a:r>
                      <a:r>
                        <a:rPr sz="11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5b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Kv.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Lage: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99060">
                        <a:lnSpc>
                          <a:spcPct val="1018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12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deltagare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 bomötet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trygghetsvandringen.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mesta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såg fint ut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som kom upp under  vandringen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några synpunkter på skyltningen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76835">
                        <a:lnSpc>
                          <a:spcPct val="1018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området samt att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var mörkt vid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gaveln på Hagavägen.  Hyresgästföreningen bjöd på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grillad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korv,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kaffe och  dricka.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Grönsiskan: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24790">
                        <a:lnSpc>
                          <a:spcPct val="101499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Tyvärr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 det inga hyresgäster.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På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två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representanter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från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KBAB och 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från HGF. 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enda vi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kunde se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behöver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åtgärdas 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ett potthål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utanför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porten.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836159" y="1027430"/>
            <a:ext cx="2202815" cy="991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6159" y="2122805"/>
            <a:ext cx="2202815" cy="9918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6795" y="3585464"/>
            <a:ext cx="2202814" cy="9918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36795" y="4673346"/>
            <a:ext cx="2202814" cy="9918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10454" y="6149886"/>
            <a:ext cx="598169" cy="966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81"/>
    </mc:Choice>
    <mc:Fallback xmlns="">
      <p:transition spd="slow" advTm="7798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97934" y="427736"/>
            <a:ext cx="309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Boinflytandeaktiviteter i Köping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75327" y="907161"/>
            <a:ext cx="2333625" cy="2673350"/>
          </a:xfrm>
          <a:custGeom>
            <a:avLst/>
            <a:gdLst/>
            <a:ahLst/>
            <a:cxnLst/>
            <a:rect l="l" t="t" r="r" b="b"/>
            <a:pathLst>
              <a:path w="2333625" h="2673350">
                <a:moveTo>
                  <a:pt x="0" y="2673350"/>
                </a:moveTo>
                <a:lnTo>
                  <a:pt x="2333498" y="2673350"/>
                </a:lnTo>
                <a:lnTo>
                  <a:pt x="2333498" y="0"/>
                </a:lnTo>
                <a:lnTo>
                  <a:pt x="0" y="0"/>
                </a:lnTo>
                <a:lnTo>
                  <a:pt x="0" y="2673350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5327" y="3588080"/>
            <a:ext cx="2333625" cy="2728595"/>
          </a:xfrm>
          <a:custGeom>
            <a:avLst/>
            <a:gdLst/>
            <a:ahLst/>
            <a:cxnLst/>
            <a:rect l="l" t="t" r="r" b="b"/>
            <a:pathLst>
              <a:path w="2333625" h="2728595">
                <a:moveTo>
                  <a:pt x="0" y="2728594"/>
                </a:moveTo>
                <a:lnTo>
                  <a:pt x="2333498" y="2728594"/>
                </a:lnTo>
                <a:lnTo>
                  <a:pt x="2333498" y="0"/>
                </a:lnTo>
                <a:lnTo>
                  <a:pt x="0" y="0"/>
                </a:lnTo>
                <a:lnTo>
                  <a:pt x="0" y="2728594"/>
                </a:lnTo>
                <a:close/>
              </a:path>
            </a:pathLst>
          </a:custGeom>
          <a:solidFill>
            <a:srgbClr val="D9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5175" y="899414"/>
          <a:ext cx="10262868" cy="63148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1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Huld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14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Östra långgatan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33,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35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495300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Tisdag</a:t>
                      </a:r>
                      <a:r>
                        <a:rPr sz="11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18/10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17.30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335915">
                        <a:lnSpc>
                          <a:spcPct val="100899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inne</a:t>
                      </a:r>
                      <a:r>
                        <a:rPr sz="11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på  gården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Skeppshandeln: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16205">
                        <a:lnSpc>
                          <a:spcPct val="1018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 totalt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4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personer. 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hyresgäst var med.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Synpunkter på att 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inte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finns något staket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ner mot ån.  Risk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barn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ramlar ner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ån. Ganska igenväxt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så  ligger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ett nedfallet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träd i ån.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Ermina kontaktar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VME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framför synpunkterna. 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arbete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asfalten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krävs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på området för att få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bort hål 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höga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kanter.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266700">
                        <a:lnSpc>
                          <a:spcPts val="1350"/>
                        </a:lnSpc>
                        <a:spcBef>
                          <a:spcPts val="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Hyresgäster saknar sorteringsmöjligheter för plats och  papper.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1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Offerstenen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1 &amp;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2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Nyckelbergsvägen 53,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57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Torsgatan 12, 14,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16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Mariebergsgatan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13-15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426084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Onsdag</a:t>
                      </a:r>
                      <a:r>
                        <a:rPr sz="115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19/10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7945" marR="198120">
                        <a:lnSpc>
                          <a:spcPct val="101699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Samling utanför 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ckel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gsvä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en  57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Kvarnhjulet: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76835">
                        <a:lnSpc>
                          <a:spcPct val="1018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Totalt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deltagare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kvällen. Hyresgäster känner  sig ganska otrygga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fortfarande lite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stökigt.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96850">
                        <a:lnSpc>
                          <a:spcPct val="1018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Blivit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dock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bättre sedan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installerat taggsystem.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Bra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om bostadsbolaget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gör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upp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Securitas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ronderar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oftare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och går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ur sina bilar när de kommer till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området.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93040">
                        <a:lnSpc>
                          <a:spcPct val="101499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Önskemål från hg om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 grillplats på gården.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bostadsbolaget byta entrébelysningen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till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rörelsedetektorer så det inte lyser hela natten? Bra sätt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spara på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elförbrukningen.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184785">
                        <a:lnSpc>
                          <a:spcPct val="1018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Hyresgäster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problem när 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kör in i garagen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då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asfaltsytan vid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porten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är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så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hög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(kanten) att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underredet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på bilarna skrapar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det.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6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Freja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10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Nygatan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5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Östra Långgatan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12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433705" marR="104775" indent="-323215">
                        <a:lnSpc>
                          <a:spcPct val="101699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etsva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  Bomöte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7945" marR="260350">
                        <a:lnSpc>
                          <a:spcPct val="101699"/>
                        </a:lnSpc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Torsdag 20/10 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kl. </a:t>
                      </a:r>
                      <a:r>
                        <a:rPr sz="1150" b="1" spc="-5" dirty="0">
                          <a:latin typeface="Calibri"/>
                          <a:cs typeface="Calibri"/>
                        </a:rPr>
                        <a:t>17.00</a:t>
                      </a:r>
                      <a:r>
                        <a:rPr sz="11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Samling  utanför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entrén,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Östra Långgatan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12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"/>
                        <a:cs typeface="Time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Freja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9850" marR="341630">
                        <a:lnSpc>
                          <a:spcPct val="1018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Tyvärr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 det inga hyresgäster. Vi pratade däremot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med tre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som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kom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förbi.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836795" y="1083183"/>
            <a:ext cx="2202814" cy="991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6159" y="2171065"/>
            <a:ext cx="2202815" cy="991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6159" y="3819779"/>
            <a:ext cx="2202815" cy="9918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4"/>
    </mc:Choice>
    <mc:Fallback xmlns="">
      <p:transition spd="slow" advTm="2386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2054</Words>
  <Application>Microsoft Office PowerPoint</Application>
  <PresentationFormat>Anpassad</PresentationFormat>
  <Paragraphs>359</Paragraphs>
  <Slides>25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Calibri-BoldItalic</vt:lpstr>
      <vt:lpstr>Impact</vt:lpstr>
      <vt:lpstr>Rockwell</vt:lpstr>
      <vt:lpstr>Times</vt:lpstr>
      <vt:lpstr>Office Theme</vt:lpstr>
      <vt:lpstr>Rapport boinflytande  2022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boinflytande  2022</dc:title>
  <dc:creator>Ermina Ilic</dc:creator>
  <cp:lastModifiedBy>jan hellberg</cp:lastModifiedBy>
  <cp:revision>3</cp:revision>
  <dcterms:created xsi:type="dcterms:W3CDTF">2023-02-15T13:56:52Z</dcterms:created>
  <dcterms:modified xsi:type="dcterms:W3CDTF">2023-03-05T09:35:49Z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2023-02-09T00:00:00Z</vt:filetime>
  </property>
  <property fmtid="{D5CDD505-2E9C-101B-9397-08002B2CF9AE}" pid="3" name="Creator">
    <vt:lpwstr>Microsoft® Word för Microsoft 365</vt:lpwstr>
  </property>
  <property fmtid="{D5CDD505-2E9C-101B-9397-08002B2CF9AE}" pid="4" name="LastSaved">
    <vt:filetime>2023-02-15T00:00:00Z</vt:filetime>
  </property>
</Properties>
</file>